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6.xml" ContentType="application/vnd.openxmlformats-officedocument.presentationml.tags+xml"/>
  <Override PartName="/ppt/notesSlides/notesSlide33.xml" ContentType="application/vnd.openxmlformats-officedocument.presentationml.notesSlide+xml"/>
  <Override PartName="/ppt/tags/tag17.xml" ContentType="application/vnd.openxmlformats-officedocument.presentationml.tags+xml"/>
  <Override PartName="/ppt/notesSlides/notesSlide34.xml" ContentType="application/vnd.openxmlformats-officedocument.presentationml.notesSlide+xml"/>
  <Override PartName="/ppt/tags/tag18.xml" ContentType="application/vnd.openxmlformats-officedocument.presentationml.tags+xml"/>
  <Override PartName="/ppt/notesSlides/notesSlide35.xml" ContentType="application/vnd.openxmlformats-officedocument.presentationml.notesSlide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ppt/tags/tag2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tags/tag23.xml" ContentType="application/vnd.openxmlformats-officedocument.presentationml.tags+xml"/>
  <Override PartName="/ppt/notesSlides/notesSlide41.xml" ContentType="application/vnd.openxmlformats-officedocument.presentationml.notesSlide+xml"/>
  <Override PartName="/ppt/tags/tag24.xml" ContentType="application/vnd.openxmlformats-officedocument.presentationml.tags+xml"/>
  <Override PartName="/ppt/notesSlides/notesSlide42.xml" ContentType="application/vnd.openxmlformats-officedocument.presentationml.notesSlide+xml"/>
  <Override PartName="/ppt/tags/tag2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6.xml" ContentType="application/vnd.openxmlformats-officedocument.presentationml.tags+xml"/>
  <Override PartName="/ppt/notesSlides/notesSlide45.xml" ContentType="application/vnd.openxmlformats-officedocument.presentationml.notesSlide+xml"/>
  <Override PartName="/ppt/tags/tag27.xml" ContentType="application/vnd.openxmlformats-officedocument.presentationml.tags+xml"/>
  <Override PartName="/ppt/notesSlides/notesSlide46.xml" ContentType="application/vnd.openxmlformats-officedocument.presentationml.notesSlide+xml"/>
  <Override PartName="/ppt/tags/tag28.xml" ContentType="application/vnd.openxmlformats-officedocument.presentationml.tags+xml"/>
  <Override PartName="/ppt/notesSlides/notesSlide47.xml" ContentType="application/vnd.openxmlformats-officedocument.presentationml.notesSlide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8" r:id="rId2"/>
    <p:sldId id="289" r:id="rId3"/>
    <p:sldId id="372" r:id="rId4"/>
    <p:sldId id="378" r:id="rId5"/>
    <p:sldId id="380" r:id="rId6"/>
    <p:sldId id="382" r:id="rId7"/>
    <p:sldId id="383" r:id="rId8"/>
    <p:sldId id="384" r:id="rId9"/>
    <p:sldId id="373" r:id="rId10"/>
    <p:sldId id="385" r:id="rId11"/>
    <p:sldId id="431" r:id="rId12"/>
    <p:sldId id="386" r:id="rId13"/>
    <p:sldId id="387" r:id="rId14"/>
    <p:sldId id="388" r:id="rId15"/>
    <p:sldId id="432" r:id="rId16"/>
    <p:sldId id="433" r:id="rId17"/>
    <p:sldId id="434" r:id="rId18"/>
    <p:sldId id="436" r:id="rId19"/>
    <p:sldId id="437" r:id="rId20"/>
    <p:sldId id="438" r:id="rId21"/>
    <p:sldId id="439" r:id="rId22"/>
    <p:sldId id="440" r:id="rId23"/>
    <p:sldId id="390" r:id="rId24"/>
    <p:sldId id="442" r:id="rId25"/>
    <p:sldId id="443" r:id="rId26"/>
    <p:sldId id="441" r:id="rId27"/>
    <p:sldId id="445" r:id="rId28"/>
    <p:sldId id="391" r:id="rId29"/>
    <p:sldId id="444" r:id="rId30"/>
    <p:sldId id="446" r:id="rId31"/>
    <p:sldId id="392" r:id="rId32"/>
    <p:sldId id="348" r:id="rId33"/>
    <p:sldId id="448" r:id="rId34"/>
    <p:sldId id="449" r:id="rId35"/>
    <p:sldId id="393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1" r:id="rId47"/>
    <p:sldId id="463" r:id="rId48"/>
    <p:sldId id="464" r:id="rId49"/>
    <p:sldId id="465" r:id="rId50"/>
    <p:sldId id="466" r:id="rId51"/>
    <p:sldId id="467" r:id="rId52"/>
    <p:sldId id="402" r:id="rId53"/>
    <p:sldId id="468" r:id="rId54"/>
    <p:sldId id="404" r:id="rId55"/>
    <p:sldId id="405" r:id="rId5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06C58"/>
    <a:srgbClr val="99C7F3"/>
    <a:srgbClr val="F4F1B2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 varScale="1">
        <p:scale>
          <a:sx n="76" d="100"/>
          <a:sy n="76" d="100"/>
        </p:scale>
        <p:origin x="139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EB8157-6F6B-41E8-9C71-578188D24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5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F7B97-B94A-4A52-9295-94F3BC67E8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0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1E2B61-C0C2-458E-B8F3-823955C978C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38748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374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873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271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109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149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610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596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713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32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372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C2864-7E02-4FE3-AFD1-FFE98CB5F48C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877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750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2421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372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3282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263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085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6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0426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161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416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F55FF42-5ED7-4507-807B-EA36422C6A87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473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09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9226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00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5459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5593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697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820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42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761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615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1797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4493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1569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41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4295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7131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5335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7960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90606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8920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251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7306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0342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2021-10-08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41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030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025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043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359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Line 28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" name="Line 30"/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" name="Line 34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4B54C9-4FB0-44A1-8ECB-A2C11724FC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62196-7B95-4585-BF15-A0DEE4EB0E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7C7E-9A4F-4EA7-9347-C3D639A5B9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35131-CC70-4A14-95B1-EDCAAFE1C4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82E87-200D-4F3E-B19B-4F739525FE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C727B-79C4-482C-9B3B-361348599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3BB0-95A2-43D7-9252-047BB95C67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C404E-9529-42B3-BB32-00B337A41A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C6090-BD25-40CC-A346-0FA57D619B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직사각형 3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0FC04-1EC0-46F0-968E-535D0F7969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CE2CB-4093-431D-A2D1-52DE729C5E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EE5B434B-B058-430D-BD86-ADC17CBB1A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056" name="Picture 20" descr="KPU-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15188" y="6359525"/>
            <a:ext cx="1692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</p:bld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화일의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 인덱스 구조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한국산업기술대학교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2112963"/>
            <a:ext cx="7154689" cy="2980353"/>
            <a:chOff x="1187624" y="2112963"/>
            <a:chExt cx="7154689" cy="2878013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22885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 err="1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데이타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화일에서 원하는 레코드를    찾는 방법은 무엇인가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 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때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성능에 영향을 미치는 요인은   무엇인가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3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1739232"/>
            <a:ext cx="7154689" cy="2050632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8724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     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순차검색 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VS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이진검색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시간복잡도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이진검색의 조건은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itchFamily="18" charset="-127"/>
              </a:rPr>
              <a:t>기억나시나요</a:t>
            </a:r>
            <a:r>
              <a:rPr lang="en-US" altLang="ko-KR" dirty="0">
                <a:latin typeface="HY동녘B" pitchFamily="18" charset="-127"/>
              </a:rPr>
              <a:t>?</a:t>
            </a:r>
            <a:endParaRPr lang="ko-KR" altLang="en-US" dirty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431256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85693" y="3792201"/>
            <a:ext cx="7153275" cy="602866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333331" y="3816014"/>
            <a:ext cx="6842125" cy="49065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340768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6368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573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2778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5983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91880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2392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5597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8802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2007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52120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8416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1621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94826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8031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8297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2" idx="3"/>
          </p:cNvCxnSpPr>
          <p:nvPr/>
        </p:nvCxnSpPr>
        <p:spPr>
          <a:xfrm>
            <a:off x="181501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98191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3"/>
          </p:cNvCxnSpPr>
          <p:nvPr/>
        </p:nvCxnSpPr>
        <p:spPr>
          <a:xfrm>
            <a:off x="241396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580866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</p:cNvCxnSpPr>
          <p:nvPr/>
        </p:nvCxnSpPr>
        <p:spPr>
          <a:xfrm>
            <a:off x="3012914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79814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3"/>
          </p:cNvCxnSpPr>
          <p:nvPr/>
        </p:nvCxnSpPr>
        <p:spPr>
          <a:xfrm>
            <a:off x="3611862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778762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</p:cNvCxnSpPr>
          <p:nvPr/>
        </p:nvCxnSpPr>
        <p:spPr>
          <a:xfrm>
            <a:off x="4210810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37771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</p:cNvCxnSpPr>
          <p:nvPr/>
        </p:nvCxnSpPr>
        <p:spPr>
          <a:xfrm>
            <a:off x="480975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97665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540870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575606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</p:cNvCxnSpPr>
          <p:nvPr/>
        </p:nvCxnSpPr>
        <p:spPr>
          <a:xfrm>
            <a:off x="6007654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174554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</p:cNvCxnSpPr>
          <p:nvPr/>
        </p:nvCxnSpPr>
        <p:spPr>
          <a:xfrm>
            <a:off x="6606602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73502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3"/>
          </p:cNvCxnSpPr>
          <p:nvPr/>
        </p:nvCxnSpPr>
        <p:spPr>
          <a:xfrm>
            <a:off x="7205550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37245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</p:cNvCxnSpPr>
          <p:nvPr/>
        </p:nvCxnSpPr>
        <p:spPr>
          <a:xfrm>
            <a:off x="780449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97139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</p:cNvCxnSpPr>
          <p:nvPr/>
        </p:nvCxnSpPr>
        <p:spPr>
          <a:xfrm>
            <a:off x="840344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95"/>
    </mc:Choice>
    <mc:Fallback xmlns="">
      <p:transition spd="slow" advTm="5027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0768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검색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204864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5580112" y="1471535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순차검색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80112" y="2113182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이진검색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44208" y="548680"/>
            <a:ext cx="2801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순서화일이란</a:t>
            </a:r>
            <a:r>
              <a:rPr lang="en-US" altLang="ko-KR" sz="1400" dirty="0"/>
              <a:t>?</a:t>
            </a:r>
          </a:p>
          <a:p>
            <a:pPr algn="ctr"/>
            <a:r>
              <a:rPr lang="en-US" altLang="ko-KR" sz="1400" dirty="0"/>
              <a:t> </a:t>
            </a:r>
            <a:r>
              <a:rPr lang="ko-KR" altLang="en-US" sz="1400" dirty="0"/>
              <a:t>특정 필드 값의 크기 순으로 레코드를 저장한 화일</a:t>
            </a:r>
          </a:p>
        </p:txBody>
      </p:sp>
    </p:spTree>
    <p:extLst>
      <p:ext uri="{BB962C8B-B14F-4D97-AF65-F5344CB8AC3E}">
        <p14:creationId xmlns:p14="http://schemas.microsoft.com/office/powerpoint/2010/main" val="25536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32"/>
    </mc:Choice>
    <mc:Fallback xmlns="">
      <p:transition spd="slow" advTm="60563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2112963"/>
            <a:ext cx="7154689" cy="2980353"/>
            <a:chOff x="1187624" y="2112963"/>
            <a:chExt cx="7154689" cy="2878013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22885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 err="1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데이타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err="1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새로운 레코드를 삽입하는 방법은 무엇인가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 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때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성능에 영향을 미치는 요인은   무엇인가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5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643480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5076056" y="3068960"/>
            <a:ext cx="388843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공간이 없으면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어떻게 만드는가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6056" y="1409329"/>
            <a:ext cx="3888432" cy="1587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2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83"/>
    </mc:Choice>
    <mc:Fallback xmlns="">
      <p:transition spd="slow" advTm="64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그룹 194"/>
          <p:cNvGrpSpPr/>
          <p:nvPr/>
        </p:nvGrpSpPr>
        <p:grpSpPr>
          <a:xfrm>
            <a:off x="850818" y="2604849"/>
            <a:ext cx="7153275" cy="2261440"/>
            <a:chOff x="1189038" y="2112963"/>
            <a:chExt cx="7153275" cy="2857500"/>
          </a:xfrm>
        </p:grpSpPr>
        <p:sp>
          <p:nvSpPr>
            <p:cNvPr id="196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7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8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9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 dirty="0"/>
                <a:t>                                 </a:t>
              </a:r>
              <a:r>
                <a:rPr lang="ko-KR" altLang="en-US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과제</a:t>
              </a:r>
            </a:p>
          </p:txBody>
        </p:sp>
        <p:sp>
          <p:nvSpPr>
            <p:cNvPr id="200" name="Text Box 92"/>
            <p:cNvSpPr txBox="1">
              <a:spLocks noChangeArrowheads="1"/>
            </p:cNvSpPr>
            <p:nvPr/>
          </p:nvSpPr>
          <p:spPr bwMode="gray">
            <a:xfrm>
              <a:off x="1357313" y="2702473"/>
              <a:ext cx="6674046" cy="21389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나의 삽입 알고리즘을 기술하라</a:t>
              </a: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>
                <a:buAutoNum type="arabicPeriod"/>
              </a:pPr>
              <a:r>
                <a:rPr lang="ko-KR" altLang="en-US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나의 알고리즘에 따라 </a:t>
              </a: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A,B,C</a:t>
              </a:r>
              <a:r>
                <a:rPr lang="ko-KR" altLang="en-US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블록의 위치와 레코드 배열을 그려라</a:t>
              </a: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 </a:t>
              </a:r>
            </a:p>
            <a:p>
              <a:pPr marL="514350" indent="-514350">
                <a:buAutoNum type="arabicPeriod"/>
              </a:pP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1,2,3,4</a:t>
              </a:r>
              <a:r>
                <a:rPr lang="ko-KR" altLang="en-US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안과 나의 안을 비교 분석하라</a:t>
              </a: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/>
              <a:endParaRPr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79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98"/>
    </mc:Choice>
    <mc:Fallback xmlns="">
      <p:transition spd="slow" advTm="1226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3685772" y="2873298"/>
            <a:ext cx="2420686" cy="746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큰 레코드 중 가장 앞자리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258957" y="4745332"/>
            <a:ext cx="2448272" cy="965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6300105" y="2874569"/>
            <a:ext cx="2420686" cy="742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크거나 같은 레코드 중 가장 앞자리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3711526" y="5430277"/>
            <a:ext cx="2420686" cy="68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작거나 같은 레코드 중 가장 뒷자리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??</a:t>
            </a: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6325859" y="5431548"/>
            <a:ext cx="2420686" cy="601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6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64"/>
    </mc:Choice>
    <mc:Fallback xmlns="">
      <p:transition spd="slow" advTm="56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7" grpId="0" animBg="1"/>
      <p:bldP spid="198" grpId="0" animBg="1"/>
      <p:bldP spid="19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</a:t>
            </a: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삽입안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분석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1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6290537" y="1319466"/>
            <a:ext cx="2420686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액세스 횟수는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6156176" y="2230135"/>
            <a:ext cx="2808312" cy="85987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3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- 0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4837627" y="4064035"/>
            <a:ext cx="1250318" cy="2329297"/>
            <a:chOff x="6165869" y="1546108"/>
            <a:chExt cx="1250318" cy="2329297"/>
          </a:xfrm>
        </p:grpSpPr>
        <p:grpSp>
          <p:nvGrpSpPr>
            <p:cNvPr id="197" name="그룹 196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201" name="그룹 200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222" name="직사각형 221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2" name="그룹 201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타원 22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3" name="그룹 202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204" name="직사각형 20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타원 21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98" name="모서리가 둥근 직사각형 197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9" name="직선 화살표 연결선 19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모서리가 둥근 직사각형 230"/>
          <p:cNvSpPr/>
          <p:nvPr/>
        </p:nvSpPr>
        <p:spPr>
          <a:xfrm>
            <a:off x="6156176" y="4725144"/>
            <a:ext cx="2808312" cy="10963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2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A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0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50"/>
    </mc:Choice>
    <mc:Fallback xmlns="">
      <p:transition spd="slow" advTm="539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2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삽입분석 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2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792038" y="1558011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4817355" y="4077072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6290537" y="1319466"/>
            <a:ext cx="2420686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액세스 횟수는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6156176" y="2230135"/>
            <a:ext cx="2808312" cy="85987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3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- 0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6156176" y="4725144"/>
            <a:ext cx="2808312" cy="10963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2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A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0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0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70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86"/>
    </mc:Choice>
    <mc:Fallback xmlns="">
      <p:transition spd="slow" advTm="19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5153" name="Text Box 4"/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단일단계 인덱스</a:t>
              </a:r>
            </a:p>
          </p:txBody>
        </p:sp>
        <p:pic>
          <p:nvPicPr>
            <p:cNvPr id="5154" name="Picture 5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755901" y="4416425"/>
            <a:ext cx="3328988" cy="798513"/>
            <a:chOff x="1606" y="2383"/>
            <a:chExt cx="2097" cy="503"/>
          </a:xfrm>
        </p:grpSpPr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2154" y="2423"/>
              <a:ext cx="15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다단계 인덱스</a:t>
              </a:r>
            </a:p>
          </p:txBody>
        </p:sp>
        <p:pic>
          <p:nvPicPr>
            <p:cNvPr id="5151" name="Picture 14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6600" b="1">
                <a:latin typeface="Tahoma" pitchFamily="34" charset="0"/>
              </a:rPr>
              <a:t>Contents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787651" y="5416550"/>
            <a:ext cx="3395663" cy="798513"/>
            <a:chOff x="1791" y="3475"/>
            <a:chExt cx="2139" cy="503"/>
          </a:xfrm>
        </p:grpSpPr>
        <p:sp>
          <p:nvSpPr>
            <p:cNvPr id="5147" name="Text Box 22"/>
            <p:cNvSpPr txBox="1">
              <a:spLocks noChangeArrowheads="1"/>
            </p:cNvSpPr>
            <p:nvPr/>
          </p:nvSpPr>
          <p:spPr bwMode="auto">
            <a:xfrm>
              <a:off x="2381" y="3511"/>
              <a:ext cx="15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 err="1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다중키</a:t>
              </a:r>
              <a:r>
                <a:rPr lang="ko-KR" altLang="en-US" sz="2800" dirty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 인덱스</a:t>
              </a:r>
            </a:p>
          </p:txBody>
        </p:sp>
        <p:pic>
          <p:nvPicPr>
            <p:cNvPr id="5148" name="Picture 23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5126" name="WordArt 25"/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/>
                <a:ea typeface="Tahoma"/>
                <a:cs typeface="Tahoma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/>
              <a:cs typeface="Tahoma"/>
            </a:endParaRPr>
          </a:p>
        </p:txBody>
      </p:sp>
      <p:grpSp>
        <p:nvGrpSpPr>
          <p:cNvPr id="5127" name="Group 16"/>
          <p:cNvGrpSpPr>
            <a:grpSpLocks/>
          </p:cNvGrpSpPr>
          <p:nvPr/>
        </p:nvGrpSpPr>
        <p:grpSpPr bwMode="auto">
          <a:xfrm>
            <a:off x="2000250" y="2428875"/>
            <a:ext cx="360363" cy="377825"/>
            <a:chOff x="2835" y="1706"/>
            <a:chExt cx="227" cy="238"/>
          </a:xfrm>
        </p:grpSpPr>
        <p:sp>
          <p:nvSpPr>
            <p:cNvPr id="5144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55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28" name="Text Box 4"/>
          <p:cNvSpPr txBox="1">
            <a:spLocks noChangeArrowheads="1"/>
          </p:cNvSpPr>
          <p:nvPr/>
        </p:nvSpPr>
        <p:spPr bwMode="auto">
          <a:xfrm>
            <a:off x="2386013" y="2400300"/>
            <a:ext cx="1552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기본 인덱스</a:t>
            </a:r>
          </a:p>
        </p:txBody>
      </p:sp>
      <p:grpSp>
        <p:nvGrpSpPr>
          <p:cNvPr id="5129" name="Group 16"/>
          <p:cNvGrpSpPr>
            <a:grpSpLocks/>
          </p:cNvGrpSpPr>
          <p:nvPr/>
        </p:nvGrpSpPr>
        <p:grpSpPr bwMode="auto">
          <a:xfrm>
            <a:off x="2500313" y="2857500"/>
            <a:ext cx="360362" cy="377825"/>
            <a:chOff x="2835" y="1706"/>
            <a:chExt cx="227" cy="238"/>
          </a:xfrm>
        </p:grpSpPr>
        <p:sp>
          <p:nvSpPr>
            <p:cNvPr id="5141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60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30" name="Text Box 4"/>
          <p:cNvSpPr txBox="1">
            <a:spLocks noChangeArrowheads="1"/>
          </p:cNvSpPr>
          <p:nvPr/>
        </p:nvSpPr>
        <p:spPr bwMode="auto">
          <a:xfrm>
            <a:off x="2886075" y="2828925"/>
            <a:ext cx="23214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클러스터링</a:t>
            </a:r>
            <a:r>
              <a:rPr lang="ko-KR" altLang="en-US" sz="20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 인덱스</a:t>
            </a:r>
          </a:p>
        </p:txBody>
      </p:sp>
      <p:grpSp>
        <p:nvGrpSpPr>
          <p:cNvPr id="5133" name="Group 16"/>
          <p:cNvGrpSpPr>
            <a:grpSpLocks/>
          </p:cNvGrpSpPr>
          <p:nvPr/>
        </p:nvGrpSpPr>
        <p:grpSpPr bwMode="auto">
          <a:xfrm>
            <a:off x="3000375" y="3357563"/>
            <a:ext cx="360363" cy="377825"/>
            <a:chOff x="2835" y="1706"/>
            <a:chExt cx="227" cy="238"/>
          </a:xfrm>
        </p:grpSpPr>
        <p:sp>
          <p:nvSpPr>
            <p:cNvPr id="5135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34" name="Text Box 4"/>
          <p:cNvSpPr txBox="1">
            <a:spLocks noChangeArrowheads="1"/>
          </p:cNvSpPr>
          <p:nvPr/>
        </p:nvSpPr>
        <p:spPr bwMode="auto">
          <a:xfrm>
            <a:off x="3386138" y="3300413"/>
            <a:ext cx="1552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보조 인덱스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삽입분석 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3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85222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550756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516216" y="1546108"/>
              <a:ext cx="864095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9045"/>
            <a:ext cx="1250318" cy="2294704"/>
            <a:chOff x="4849818" y="4109045"/>
            <a:chExt cx="1250318" cy="2294704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192627" y="4109045"/>
              <a:ext cx="85222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562042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516217" y="4111224"/>
              <a:ext cx="864094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타원 194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302598" y="5342789"/>
            <a:ext cx="3888432" cy="122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 수정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삽입할 공간을 만든 후 삽입하고 종료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44854" y="958719"/>
            <a:ext cx="2999583" cy="571045"/>
            <a:chOff x="6044854" y="958719"/>
            <a:chExt cx="2999583" cy="571045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6044854" y="958719"/>
              <a:ext cx="2916832" cy="338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이어서 삽입할 레코드는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7748293" y="1353599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3-new2</a:t>
              </a:r>
              <a:endParaRPr lang="ko-KR" alt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8396365" y="135524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모서리가 둥근 직사각형 199"/>
          <p:cNvSpPr/>
          <p:nvPr/>
        </p:nvSpPr>
        <p:spPr>
          <a:xfrm>
            <a:off x="274323" y="4291395"/>
            <a:ext cx="3888432" cy="956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0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81"/>
    </mc:Choice>
    <mc:Fallback xmlns="">
      <p:transition spd="slow" advTm="14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1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64905" y="1345787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이어서 삽입할 레코드는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14" name="그룹 13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34" name="직선 화살표 연결선 3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2" name="직선 화살표 연결선 41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6" name="직선 화살표 연결선 4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화살표 연결선 4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0" name="직선 화살표 연결선 4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화살표 연결선 5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4" name="직선 화살표 연결선 5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화살표 연결선 5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TextBox 6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-1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-2</a:t>
              </a:r>
              <a:endParaRPr lang="ko-KR" altLang="en-US" sz="2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-3</a:t>
              </a:r>
              <a:endParaRPr lang="ko-KR" altLang="en-US" sz="2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-4</a:t>
              </a:r>
              <a:endParaRPr lang="ko-KR" altLang="en-US" sz="2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-5</a:t>
              </a:r>
              <a:endParaRPr lang="ko-KR" altLang="en-US" sz="2000" b="1" dirty="0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668344" y="1740667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3-new2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742316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904599" y="2424337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9523" y="2401212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모서리가 둥근 직사각형 195"/>
          <p:cNvSpPr/>
          <p:nvPr/>
        </p:nvSpPr>
        <p:spPr>
          <a:xfrm>
            <a:off x="78423" y="557929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257786" y="2072014"/>
            <a:ext cx="1250318" cy="2941162"/>
            <a:chOff x="4257786" y="2072014"/>
            <a:chExt cx="1250318" cy="2941162"/>
          </a:xfrm>
        </p:grpSpPr>
        <p:grpSp>
          <p:nvGrpSpPr>
            <p:cNvPr id="202" name="그룹 201"/>
            <p:cNvGrpSpPr/>
            <p:nvPr/>
          </p:nvGrpSpPr>
          <p:grpSpPr>
            <a:xfrm>
              <a:off x="4321006" y="2072014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4279816" y="2871731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4257786" y="3599307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5000271" y="279276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5005161" y="35294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4259232" y="4346500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5006607" y="4276594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7503878" y="2122913"/>
            <a:ext cx="1250318" cy="2941162"/>
            <a:chOff x="7503878" y="2122913"/>
            <a:chExt cx="1250318" cy="2941162"/>
          </a:xfrm>
        </p:grpSpPr>
        <p:grpSp>
          <p:nvGrpSpPr>
            <p:cNvPr id="243" name="그룹 242"/>
            <p:cNvGrpSpPr/>
            <p:nvPr/>
          </p:nvGrpSpPr>
          <p:grpSpPr>
            <a:xfrm>
              <a:off x="7567098" y="2122913"/>
              <a:ext cx="1187098" cy="723994"/>
              <a:chOff x="4901221" y="2067396"/>
              <a:chExt cx="1270513" cy="885555"/>
            </a:xfrm>
          </p:grpSpPr>
          <p:sp>
            <p:nvSpPr>
              <p:cNvPr id="244" name="직사각형 243"/>
              <p:cNvSpPr/>
              <p:nvPr/>
            </p:nvSpPr>
            <p:spPr>
              <a:xfrm>
                <a:off x="5009234" y="2257489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5009234" y="2431137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5009234" y="2604786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009234" y="2778435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7525908" y="2922630"/>
              <a:ext cx="1225582" cy="660908"/>
              <a:chOff x="4860032" y="3052656"/>
              <a:chExt cx="1311702" cy="808392"/>
            </a:xfrm>
          </p:grpSpPr>
          <p:sp>
            <p:nvSpPr>
              <p:cNvPr id="254" name="직사각형 25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3" name="그룹 262"/>
            <p:cNvGrpSpPr/>
            <p:nvPr/>
          </p:nvGrpSpPr>
          <p:grpSpPr>
            <a:xfrm>
              <a:off x="7503878" y="3650206"/>
              <a:ext cx="1246166" cy="666676"/>
              <a:chOff x="4838002" y="3933056"/>
              <a:chExt cx="1333732" cy="815447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3" name="직선 화살표 연결선 272"/>
            <p:cNvCxnSpPr/>
            <p:nvPr/>
          </p:nvCxnSpPr>
          <p:spPr>
            <a:xfrm>
              <a:off x="8246363" y="284366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>
              <a:off x="8251253" y="3580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그룹 274"/>
            <p:cNvGrpSpPr/>
            <p:nvPr/>
          </p:nvGrpSpPr>
          <p:grpSpPr>
            <a:xfrm>
              <a:off x="7505324" y="4397399"/>
              <a:ext cx="1246166" cy="666676"/>
              <a:chOff x="4838002" y="3933056"/>
              <a:chExt cx="1333732" cy="815447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85" name="직선 화살표 연결선 284"/>
            <p:cNvCxnSpPr/>
            <p:nvPr/>
          </p:nvCxnSpPr>
          <p:spPr>
            <a:xfrm>
              <a:off x="8252699" y="432749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모서리가 둥근 직사각형 285"/>
          <p:cNvSpPr/>
          <p:nvPr/>
        </p:nvSpPr>
        <p:spPr>
          <a:xfrm>
            <a:off x="2931126" y="5264094"/>
            <a:ext cx="2420686" cy="746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큰 레코드 중 가장 앞자리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5545459" y="5265365"/>
            <a:ext cx="2420686" cy="742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크거나 같은 레코드 중 가장 앞자리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8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535"/>
    </mc:Choice>
    <mc:Fallback xmlns="">
      <p:transition spd="slow" advTm="50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2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40152" y="131798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이어서 삽입할 레코드는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14" name="그룹 13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34" name="직선 화살표 연결선 3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2" name="직선 화살표 연결선 41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6" name="직선 화살표 연결선 4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화살표 연결선 4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0" name="직선 화살표 연결선 4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화살표 연결선 5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4" name="직선 화살표 연결선 5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화살표 연결선 5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TextBox 6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-1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-2</a:t>
              </a:r>
              <a:endParaRPr lang="ko-KR" altLang="en-US" sz="2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-3</a:t>
              </a:r>
              <a:endParaRPr lang="ko-KR" altLang="en-US" sz="2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-4</a:t>
              </a:r>
              <a:endParaRPr lang="ko-KR" altLang="en-US" sz="2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-5</a:t>
              </a:r>
              <a:endParaRPr lang="ko-KR" altLang="en-US" sz="2000" b="1" dirty="0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643591" y="1712861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3-new2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291663" y="171451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785458" y="2684618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049477" y="2674472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모서리가 둥근 직사각형 195"/>
          <p:cNvSpPr/>
          <p:nvPr/>
        </p:nvSpPr>
        <p:spPr>
          <a:xfrm>
            <a:off x="78423" y="557929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430199" y="2390667"/>
            <a:ext cx="1250318" cy="2941162"/>
            <a:chOff x="7430199" y="2390667"/>
            <a:chExt cx="1250318" cy="2941162"/>
          </a:xfrm>
        </p:grpSpPr>
        <p:grpSp>
          <p:nvGrpSpPr>
            <p:cNvPr id="202" name="그룹 201"/>
            <p:cNvGrpSpPr/>
            <p:nvPr/>
          </p:nvGrpSpPr>
          <p:grpSpPr>
            <a:xfrm>
              <a:off x="7493419" y="2390667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7452229" y="3190384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7430199" y="3917960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8172684" y="311142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8177574" y="3848054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7431645" y="4665153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8179020" y="459524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그룹 242"/>
          <p:cNvGrpSpPr/>
          <p:nvPr/>
        </p:nvGrpSpPr>
        <p:grpSpPr>
          <a:xfrm>
            <a:off x="4115421" y="2820306"/>
            <a:ext cx="1250318" cy="2175158"/>
            <a:chOff x="4849818" y="4228591"/>
            <a:chExt cx="1250318" cy="2175158"/>
          </a:xfrm>
        </p:grpSpPr>
        <p:grpSp>
          <p:nvGrpSpPr>
            <p:cNvPr id="244" name="그룹 243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248" name="그룹 247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269" name="직사각형 268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9" name="그룹 248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260" name="직사각형 259"/>
                <p:cNvSpPr/>
                <p:nvPr/>
              </p:nvSpPr>
              <p:spPr>
                <a:xfrm>
                  <a:off x="5009234" y="3165586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009234" y="3339234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009234" y="3512883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009234" y="3686532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0" name="그룹 249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251" name="직사각형 250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46" name="직선 화살표 연결선 245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모서리가 둥근 직사각형 279"/>
          <p:cNvSpPr/>
          <p:nvPr/>
        </p:nvSpPr>
        <p:spPr>
          <a:xfrm>
            <a:off x="2905078" y="5438510"/>
            <a:ext cx="2420686" cy="68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작거나 같은 레코드 중 가장 뒷자리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??</a:t>
            </a:r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6172427" y="5459927"/>
            <a:ext cx="2420686" cy="601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2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22"/>
    </mc:Choice>
    <mc:Fallback xmlns="">
      <p:transition spd="slow" advTm="207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765784" y="2686936"/>
              <a:ext cx="5688632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연속적인 삽입이 발생하는 경우 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어떠한 일이 벌어지는가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 algn="ctr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itchFamily="18" charset="-127"/>
              </a:rPr>
              <a:t>생각해봅시다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4"/>
    </mc:Choice>
    <mc:Fallback xmlns="">
      <p:transition spd="slow" advTm="4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179512" y="89018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2852" y="1703193"/>
            <a:ext cx="2603505" cy="2318897"/>
            <a:chOff x="323528" y="1710101"/>
            <a:chExt cx="2603505" cy="2941162"/>
          </a:xfrm>
        </p:grpSpPr>
        <p:grpSp>
          <p:nvGrpSpPr>
            <p:cNvPr id="16" name="그룹 15"/>
            <p:cNvGrpSpPr/>
            <p:nvPr/>
          </p:nvGrpSpPr>
          <p:grpSpPr>
            <a:xfrm>
              <a:off x="323528" y="2062424"/>
              <a:ext cx="1250318" cy="2330722"/>
              <a:chOff x="4837627" y="1556792"/>
              <a:chExt cx="1250318" cy="2330722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837627" y="1693545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" name="직사각형 2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직사각형 35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타원 9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80" name="직사각형 79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타원 9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3" name="모서리가 둥근 직사각형 12"/>
              <p:cNvSpPr/>
              <p:nvPr/>
            </p:nvSpPr>
            <p:spPr>
              <a:xfrm>
                <a:off x="5231566" y="1556792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5580112" y="2414300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화살표 연결선 187"/>
              <p:cNvCxnSpPr/>
              <p:nvPr/>
            </p:nvCxnSpPr>
            <p:spPr>
              <a:xfrm>
                <a:off x="5585002" y="3150932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/>
            <p:cNvGrpSpPr/>
            <p:nvPr/>
          </p:nvGrpSpPr>
          <p:grpSpPr>
            <a:xfrm>
              <a:off x="1739935" y="1710101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1698745" y="2509818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1676715" y="3237394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2419200" y="2430856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2424090" y="316748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1678161" y="3984587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2425536" y="391468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432049" y="1736174"/>
            <a:ext cx="2584673" cy="2315089"/>
            <a:chOff x="6169523" y="2122913"/>
            <a:chExt cx="2584673" cy="2941162"/>
          </a:xfrm>
        </p:grpSpPr>
        <p:grpSp>
          <p:nvGrpSpPr>
            <p:cNvPr id="17" name="그룹 16"/>
            <p:cNvGrpSpPr/>
            <p:nvPr/>
          </p:nvGrpSpPr>
          <p:grpSpPr>
            <a:xfrm>
              <a:off x="6169523" y="2401212"/>
              <a:ext cx="1250318" cy="2329297"/>
              <a:chOff x="6165869" y="1546108"/>
              <a:chExt cx="1250318" cy="2329297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6165869" y="1681436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155" name="그룹 154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176" name="직사각형 175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직사각형 177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" name="직사각형 179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직사각형 182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타원 183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6" name="그룹 155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167" name="직사각형 166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직사각형 168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1" name="직사각형 170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3" name="직사각형 172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타원 174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7" name="그룹 156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직사각형 162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4" name="직사각형 163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5" name="직사각형 164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6" name="타원 165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85" name="모서리가 둥근 직사각형 184"/>
              <p:cNvSpPr/>
              <p:nvPr/>
            </p:nvSpPr>
            <p:spPr>
              <a:xfrm>
                <a:off x="6833257" y="1546108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</a:p>
            </p:txBody>
          </p:sp>
          <p:cxnSp>
            <p:nvCxnSpPr>
              <p:cNvPr id="189" name="직선 화살표 연결선 188"/>
              <p:cNvCxnSpPr/>
              <p:nvPr/>
            </p:nvCxnSpPr>
            <p:spPr>
              <a:xfrm>
                <a:off x="6948264" y="2407801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화살표 연결선 189"/>
              <p:cNvCxnSpPr/>
              <p:nvPr/>
            </p:nvCxnSpPr>
            <p:spPr>
              <a:xfrm>
                <a:off x="6953154" y="3144433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그룹 242"/>
            <p:cNvGrpSpPr/>
            <p:nvPr/>
          </p:nvGrpSpPr>
          <p:grpSpPr>
            <a:xfrm>
              <a:off x="7567098" y="2122913"/>
              <a:ext cx="1187098" cy="723994"/>
              <a:chOff x="4901221" y="2067396"/>
              <a:chExt cx="1270513" cy="885555"/>
            </a:xfrm>
          </p:grpSpPr>
          <p:sp>
            <p:nvSpPr>
              <p:cNvPr id="244" name="직사각형 243"/>
              <p:cNvSpPr/>
              <p:nvPr/>
            </p:nvSpPr>
            <p:spPr>
              <a:xfrm>
                <a:off x="5009234" y="2257489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5009234" y="2431137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5009234" y="2604786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009234" y="2778435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7525908" y="2922630"/>
              <a:ext cx="1225582" cy="660908"/>
              <a:chOff x="4860032" y="3052656"/>
              <a:chExt cx="1311702" cy="808392"/>
            </a:xfrm>
          </p:grpSpPr>
          <p:sp>
            <p:nvSpPr>
              <p:cNvPr id="254" name="직사각형 25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3" name="그룹 262"/>
            <p:cNvGrpSpPr/>
            <p:nvPr/>
          </p:nvGrpSpPr>
          <p:grpSpPr>
            <a:xfrm>
              <a:off x="7503878" y="3650206"/>
              <a:ext cx="1246166" cy="666676"/>
              <a:chOff x="4838002" y="3933056"/>
              <a:chExt cx="1333732" cy="815447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3" name="직선 화살표 연결선 272"/>
            <p:cNvCxnSpPr/>
            <p:nvPr/>
          </p:nvCxnSpPr>
          <p:spPr>
            <a:xfrm>
              <a:off x="8246363" y="284366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>
              <a:off x="8251253" y="3580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그룹 274"/>
            <p:cNvGrpSpPr/>
            <p:nvPr/>
          </p:nvGrpSpPr>
          <p:grpSpPr>
            <a:xfrm>
              <a:off x="7505324" y="4397399"/>
              <a:ext cx="1246166" cy="666676"/>
              <a:chOff x="4838002" y="3933056"/>
              <a:chExt cx="1333732" cy="815447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85" name="직선 화살표 연결선 284"/>
            <p:cNvCxnSpPr/>
            <p:nvPr/>
          </p:nvCxnSpPr>
          <p:spPr>
            <a:xfrm>
              <a:off x="8252699" y="432749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163965" y="4175663"/>
            <a:ext cx="5895059" cy="2383078"/>
            <a:chOff x="2317358" y="3821248"/>
            <a:chExt cx="5895059" cy="2941162"/>
          </a:xfrm>
        </p:grpSpPr>
        <p:grpSp>
          <p:nvGrpSpPr>
            <p:cNvPr id="194" name="그룹 193"/>
            <p:cNvGrpSpPr/>
            <p:nvPr/>
          </p:nvGrpSpPr>
          <p:grpSpPr>
            <a:xfrm>
              <a:off x="2317358" y="4115199"/>
              <a:ext cx="1250318" cy="2294820"/>
              <a:chOff x="4849818" y="4108929"/>
              <a:chExt cx="1250318" cy="2294820"/>
            </a:xfrm>
          </p:grpSpPr>
          <p:grpSp>
            <p:nvGrpSpPr>
              <p:cNvPr id="195" name="그룹 194"/>
              <p:cNvGrpSpPr/>
              <p:nvPr/>
            </p:nvGrpSpPr>
            <p:grpSpPr>
              <a:xfrm>
                <a:off x="4849818" y="4228591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286" name="그룹 285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07" name="직사각형 306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직사각형 307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9" name="직사각형 308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직사각형 309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1" name="직사각형 310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직사각형 311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3" name="직사각형 312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직사각형 313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5" name="타원 314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7" name="그룹 286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298" name="직사각형 297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" name="직사각형 298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0" name="직사각형 299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1" name="직사각형 300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" name="직사각형 301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" name="직사각형 302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직사각형 303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5" name="직사각형 304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타원 305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8" name="그룹 287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289" name="직사각형 288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0" name="직사각형 289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" name="직사각형 290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" name="직사각형 291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3" name="직사각형 292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4" name="직사각형 293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" name="직사각형 294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" name="직사각형 295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7" name="타원 296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97" name="모서리가 둥근 직사각형 196"/>
              <p:cNvSpPr/>
              <p:nvPr/>
            </p:nvSpPr>
            <p:spPr>
              <a:xfrm>
                <a:off x="5231566" y="4108929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3</a:t>
                </a:r>
                <a:r>
                  <a:rPr lang="ko-KR" altLang="en-US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</a:p>
            </p:txBody>
          </p:sp>
          <p:cxnSp>
            <p:nvCxnSpPr>
              <p:cNvPr id="198" name="직선 화살표 연결선 197"/>
              <p:cNvCxnSpPr/>
              <p:nvPr/>
            </p:nvCxnSpPr>
            <p:spPr>
              <a:xfrm>
                <a:off x="5675083" y="4931657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/>
              <p:cNvCxnSpPr/>
              <p:nvPr/>
            </p:nvCxnSpPr>
            <p:spPr>
              <a:xfrm>
                <a:off x="5679973" y="566828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그룹 315"/>
            <p:cNvGrpSpPr/>
            <p:nvPr/>
          </p:nvGrpSpPr>
          <p:grpSpPr>
            <a:xfrm>
              <a:off x="5581377" y="4105053"/>
              <a:ext cx="1250318" cy="2292186"/>
              <a:chOff x="6177155" y="4111224"/>
              <a:chExt cx="1250318" cy="2292186"/>
            </a:xfrm>
          </p:grpSpPr>
          <p:grpSp>
            <p:nvGrpSpPr>
              <p:cNvPr id="317" name="그룹 316"/>
              <p:cNvGrpSpPr/>
              <p:nvPr/>
            </p:nvGrpSpPr>
            <p:grpSpPr>
              <a:xfrm>
                <a:off x="6177155" y="4228252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321" name="그룹 320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42" name="직사각형 341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3" name="직사각형 342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4" name="직사각형 343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5" name="직사각형 344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6" name="직사각형 345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직사각형 346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8" name="직사각형 347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9" name="직사각형 348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0" name="타원 34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22" name="그룹 321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333" name="직사각형 332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4" name="직사각형 333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5" name="직사각형 334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직사각형 335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직사각형 336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직사각형 337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" name="직사각형 338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0" name="직사각형 339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1" name="타원 34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23" name="그룹 322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324" name="직사각형 323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직사각형 324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6" name="직사각형 325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7" name="직사각형 326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8" name="직사각형 327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9" name="직사각형 328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0" name="직사각형 329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1" name="직사각형 330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2" name="타원 33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18" name="모서리가 둥근 직사각형 317"/>
              <p:cNvSpPr/>
              <p:nvPr/>
            </p:nvSpPr>
            <p:spPr>
              <a:xfrm>
                <a:off x="6833257" y="4111224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4</a:t>
                </a:r>
                <a:r>
                  <a:rPr lang="ko-KR" altLang="en-US" sz="1050" dirty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</a:p>
            </p:txBody>
          </p:sp>
          <p:cxnSp>
            <p:nvCxnSpPr>
              <p:cNvPr id="319" name="직선 화살표 연결선 318"/>
              <p:cNvCxnSpPr/>
              <p:nvPr/>
            </p:nvCxnSpPr>
            <p:spPr>
              <a:xfrm>
                <a:off x="6948264" y="493919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화살표 연결선 319"/>
              <p:cNvCxnSpPr/>
              <p:nvPr/>
            </p:nvCxnSpPr>
            <p:spPr>
              <a:xfrm>
                <a:off x="6953154" y="5675831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1" name="그룹 350"/>
            <p:cNvGrpSpPr/>
            <p:nvPr/>
          </p:nvGrpSpPr>
          <p:grpSpPr>
            <a:xfrm>
              <a:off x="7025319" y="3821248"/>
              <a:ext cx="1187098" cy="723994"/>
              <a:chOff x="4901221" y="2067396"/>
              <a:chExt cx="1270513" cy="885555"/>
            </a:xfrm>
          </p:grpSpPr>
          <p:sp>
            <p:nvSpPr>
              <p:cNvPr id="352" name="직사각형 351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0" name="타원 359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1" name="그룹 360"/>
            <p:cNvGrpSpPr/>
            <p:nvPr/>
          </p:nvGrpSpPr>
          <p:grpSpPr>
            <a:xfrm>
              <a:off x="6984129" y="4620965"/>
              <a:ext cx="1225582" cy="660908"/>
              <a:chOff x="4860032" y="3052656"/>
              <a:chExt cx="1311702" cy="808392"/>
            </a:xfrm>
          </p:grpSpPr>
          <p:sp>
            <p:nvSpPr>
              <p:cNvPr id="362" name="직사각형 361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0" name="타원 369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1" name="그룹 370"/>
            <p:cNvGrpSpPr/>
            <p:nvPr/>
          </p:nvGrpSpPr>
          <p:grpSpPr>
            <a:xfrm>
              <a:off x="6962099" y="5348541"/>
              <a:ext cx="1246166" cy="666676"/>
              <a:chOff x="4838002" y="3933056"/>
              <a:chExt cx="1333732" cy="815447"/>
            </a:xfrm>
          </p:grpSpPr>
          <p:sp>
            <p:nvSpPr>
              <p:cNvPr id="372" name="직사각형 371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0" name="타원 379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81" name="직선 화살표 연결선 380"/>
            <p:cNvCxnSpPr/>
            <p:nvPr/>
          </p:nvCxnSpPr>
          <p:spPr>
            <a:xfrm>
              <a:off x="7704584" y="454200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381"/>
            <p:cNvCxnSpPr/>
            <p:nvPr/>
          </p:nvCxnSpPr>
          <p:spPr>
            <a:xfrm>
              <a:off x="7709474" y="5278635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3" name="그룹 382"/>
            <p:cNvGrpSpPr/>
            <p:nvPr/>
          </p:nvGrpSpPr>
          <p:grpSpPr>
            <a:xfrm>
              <a:off x="6963545" y="6095734"/>
              <a:ext cx="1246166" cy="666676"/>
              <a:chOff x="4838002" y="3933056"/>
              <a:chExt cx="1333732" cy="815447"/>
            </a:xfrm>
          </p:grpSpPr>
          <p:sp>
            <p:nvSpPr>
              <p:cNvPr id="384" name="직사각형 38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2" name="타원 39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93" name="직선 화살표 연결선 392"/>
            <p:cNvCxnSpPr/>
            <p:nvPr/>
          </p:nvCxnSpPr>
          <p:spPr>
            <a:xfrm>
              <a:off x="7710920" y="602582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그룹 393"/>
            <p:cNvGrpSpPr/>
            <p:nvPr/>
          </p:nvGrpSpPr>
          <p:grpSpPr>
            <a:xfrm>
              <a:off x="3647321" y="4250887"/>
              <a:ext cx="1250318" cy="2175158"/>
              <a:chOff x="4849818" y="4228591"/>
              <a:chExt cx="1250318" cy="2175158"/>
            </a:xfrm>
          </p:grpSpPr>
          <p:grpSp>
            <p:nvGrpSpPr>
              <p:cNvPr id="395" name="그룹 394"/>
              <p:cNvGrpSpPr/>
              <p:nvPr/>
            </p:nvGrpSpPr>
            <p:grpSpPr>
              <a:xfrm>
                <a:off x="4849818" y="4228591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398" name="그룹 397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419" name="직사각형 418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0" name="직사각형 419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1" name="직사각형 420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2" name="직사각형 421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3" name="직사각형 422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4" name="직사각형 423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5" name="직사각형 424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6" name="직사각형 425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99" name="그룹 398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410" name="직사각형 409"/>
                  <p:cNvSpPr/>
                  <p:nvPr/>
                </p:nvSpPr>
                <p:spPr>
                  <a:xfrm>
                    <a:off x="5009234" y="3165586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1" name="직사각형 410"/>
                  <p:cNvSpPr/>
                  <p:nvPr/>
                </p:nvSpPr>
                <p:spPr>
                  <a:xfrm>
                    <a:off x="5009234" y="3339234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2" name="직사각형 411"/>
                  <p:cNvSpPr/>
                  <p:nvPr/>
                </p:nvSpPr>
                <p:spPr>
                  <a:xfrm>
                    <a:off x="5009234" y="3512883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3" name="직사각형 412"/>
                  <p:cNvSpPr/>
                  <p:nvPr/>
                </p:nvSpPr>
                <p:spPr>
                  <a:xfrm>
                    <a:off x="5009234" y="3686532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4" name="직사각형 413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5" name="직사각형 414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6" name="직사각형 415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7" name="직사각형 416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8" name="타원 417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0" name="그룹 399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2" name="직사각형 401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3" name="직사각형 402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4" name="직사각형 403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5" name="직사각형 404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6" name="직사각형 405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7" name="직사각형 406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9" name="타원 408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396" name="직선 화살표 연결선 395"/>
              <p:cNvCxnSpPr/>
              <p:nvPr/>
            </p:nvCxnSpPr>
            <p:spPr>
              <a:xfrm>
                <a:off x="5675083" y="4931657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화살표 연결선 396"/>
              <p:cNvCxnSpPr/>
              <p:nvPr/>
            </p:nvCxnSpPr>
            <p:spPr>
              <a:xfrm>
                <a:off x="5679973" y="566828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8" name="모서리가 둥근 직사각형 427"/>
          <p:cNvSpPr/>
          <p:nvPr/>
        </p:nvSpPr>
        <p:spPr>
          <a:xfrm>
            <a:off x="3138722" y="1875536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29" name="모서리가 둥근 직사각형 428"/>
          <p:cNvSpPr/>
          <p:nvPr/>
        </p:nvSpPr>
        <p:spPr>
          <a:xfrm>
            <a:off x="3139245" y="2471979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0" name="모서리가 둥근 직사각형 429"/>
          <p:cNvSpPr/>
          <p:nvPr/>
        </p:nvSpPr>
        <p:spPr>
          <a:xfrm>
            <a:off x="3139768" y="3068422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1" name="모서리가 둥근 직사각형 430"/>
          <p:cNvSpPr/>
          <p:nvPr/>
        </p:nvSpPr>
        <p:spPr>
          <a:xfrm>
            <a:off x="3140291" y="3664865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2" name="모서리가 둥근 직사각형 431"/>
          <p:cNvSpPr/>
          <p:nvPr/>
        </p:nvSpPr>
        <p:spPr>
          <a:xfrm>
            <a:off x="6531716" y="1875988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3" name="모서리가 둥근 직사각형 432"/>
          <p:cNvSpPr/>
          <p:nvPr/>
        </p:nvSpPr>
        <p:spPr>
          <a:xfrm>
            <a:off x="6532239" y="2472431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4" name="모서리가 둥근 직사각형 433"/>
          <p:cNvSpPr/>
          <p:nvPr/>
        </p:nvSpPr>
        <p:spPr>
          <a:xfrm>
            <a:off x="6532762" y="3068874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5" name="모서리가 둥근 직사각형 434"/>
          <p:cNvSpPr/>
          <p:nvPr/>
        </p:nvSpPr>
        <p:spPr>
          <a:xfrm>
            <a:off x="6533285" y="3665317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6" name="모서리가 둥근 직사각형 435"/>
          <p:cNvSpPr/>
          <p:nvPr/>
        </p:nvSpPr>
        <p:spPr>
          <a:xfrm>
            <a:off x="6582743" y="4396934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7" name="모서리가 둥근 직사각형 436"/>
          <p:cNvSpPr/>
          <p:nvPr/>
        </p:nvSpPr>
        <p:spPr>
          <a:xfrm>
            <a:off x="6583266" y="4993377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8" name="모서리가 둥근 직사각형 437"/>
          <p:cNvSpPr/>
          <p:nvPr/>
        </p:nvSpPr>
        <p:spPr>
          <a:xfrm>
            <a:off x="6583789" y="5589820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</a:p>
        </p:txBody>
      </p:sp>
      <p:sp>
        <p:nvSpPr>
          <p:cNvPr id="439" name="모서리가 둥근 직사각형 438"/>
          <p:cNvSpPr/>
          <p:nvPr/>
        </p:nvSpPr>
        <p:spPr>
          <a:xfrm>
            <a:off x="6584312" y="6186263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</a:p>
        </p:txBody>
      </p:sp>
      <p:grpSp>
        <p:nvGrpSpPr>
          <p:cNvPr id="440" name="그룹 439"/>
          <p:cNvGrpSpPr/>
          <p:nvPr/>
        </p:nvGrpSpPr>
        <p:grpSpPr>
          <a:xfrm>
            <a:off x="4721731" y="564641"/>
            <a:ext cx="4302281" cy="1080777"/>
            <a:chOff x="1189038" y="2112963"/>
            <a:chExt cx="7153275" cy="2857500"/>
          </a:xfrm>
        </p:grpSpPr>
        <p:sp>
          <p:nvSpPr>
            <p:cNvPr id="441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2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3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4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5" name="Text Box 92"/>
            <p:cNvSpPr txBox="1">
              <a:spLocks noChangeArrowheads="1"/>
            </p:cNvSpPr>
            <p:nvPr/>
          </p:nvSpPr>
          <p:spPr bwMode="gray">
            <a:xfrm>
              <a:off x="1765783" y="2686937"/>
              <a:ext cx="6324768" cy="21970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             문제점</a:t>
              </a:r>
              <a:endParaRPr lang="en-US" altLang="ko-KR" sz="1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>
                <a:buAutoNum type="arabicPeriod"/>
              </a:pP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저장 공간의 낭비 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- </a:t>
              </a: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1</a:t>
              </a: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개인 블록 증가 </a:t>
              </a:r>
              <a:endParaRPr lang="en-US" altLang="ko-KR" sz="1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>
                <a:buAutoNum type="arabicPeriod"/>
              </a:pP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 저하 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- </a:t>
              </a: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블록의 개수 증가</a:t>
              </a:r>
              <a:endParaRPr lang="en-US" altLang="ko-KR" sz="1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  <a:sym typeface="Wingdings" panose="05000000000000000000" pitchFamily="2" charset="2"/>
                </a:rPr>
                <a:t> 3</a:t>
              </a: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  <a:sym typeface="Wingdings" panose="05000000000000000000" pitchFamily="2" charset="2"/>
                </a:rPr>
                <a:t>안에서 힌트를 얻자</a:t>
              </a:r>
              <a:endParaRPr lang="en-US" altLang="ko-KR" sz="1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289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898"/>
    </mc:Choice>
    <mc:Fallback xmlns="">
      <p:transition spd="slow" advTm="67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 다시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42060" y="1211093"/>
            <a:ext cx="6097414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있으면 삽입하고 종료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3-1.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3-2. 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B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30" name="그룹 29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6" name="직선 화살표 연결선 7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3" name="직선 화살표 연결선 72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화살표 연결선 73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연결선 74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0" name="직선 화살표 연결선 6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화살표 연결선 7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7" name="직선 화살표 연결선 66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4" name="직선 화살표 연결선 6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-1</a:t>
              </a:r>
              <a:endParaRPr lang="ko-KR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-2</a:t>
              </a:r>
              <a:endParaRPr lang="ko-KR" alt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-3</a:t>
              </a:r>
              <a:endParaRPr lang="ko-KR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-4</a:t>
              </a:r>
              <a:endParaRPr lang="ko-KR" alt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-5</a:t>
              </a:r>
              <a:endParaRPr lang="ko-KR" altLang="en-US" sz="2000" b="1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915816" y="3212193"/>
            <a:ext cx="1250318" cy="2193969"/>
            <a:chOff x="4837627" y="1693545"/>
            <a:chExt cx="1250318" cy="2193969"/>
          </a:xfrm>
        </p:grpSpPr>
        <p:grpSp>
          <p:nvGrpSpPr>
            <p:cNvPr id="80" name="그룹 79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6" name="그룹 85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82" name="직선 화살표 연결선 81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타원 113"/>
          <p:cNvSpPr/>
          <p:nvPr/>
        </p:nvSpPr>
        <p:spPr>
          <a:xfrm>
            <a:off x="342425" y="22980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88308" y="321219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27984" y="3212193"/>
            <a:ext cx="1529850" cy="2193969"/>
            <a:chOff x="4427984" y="3485137"/>
            <a:chExt cx="1529850" cy="2193969"/>
          </a:xfrm>
        </p:grpSpPr>
        <p:grpSp>
          <p:nvGrpSpPr>
            <p:cNvPr id="117" name="그룹 116"/>
            <p:cNvGrpSpPr/>
            <p:nvPr/>
          </p:nvGrpSpPr>
          <p:grpSpPr>
            <a:xfrm>
              <a:off x="4707516" y="3485137"/>
              <a:ext cx="1250318" cy="2193969"/>
              <a:chOff x="4837627" y="1693545"/>
              <a:chExt cx="1250318" cy="2193969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4837627" y="1693545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121" name="그룹 120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직사각형 145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타원 14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2" name="그룹 121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5009234" y="3165585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5009234" y="3339234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5" name="직사각형 134"/>
                  <p:cNvSpPr/>
                  <p:nvPr/>
                </p:nvSpPr>
                <p:spPr>
                  <a:xfrm>
                    <a:off x="5009234" y="3512883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009234" y="3686532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1" name="타원 14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3" name="그룹 122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124" name="직사각형 123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직사각형 129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직사각형 130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타원 13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119" name="직선 화살표 연결선 118"/>
              <p:cNvCxnSpPr/>
              <p:nvPr/>
            </p:nvCxnSpPr>
            <p:spPr>
              <a:xfrm>
                <a:off x="5580112" y="2414300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/>
              <p:cNvCxnSpPr/>
              <p:nvPr/>
            </p:nvCxnSpPr>
            <p:spPr>
              <a:xfrm>
                <a:off x="5585002" y="3150932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오른쪽 화살표 5"/>
            <p:cNvSpPr/>
            <p:nvPr/>
          </p:nvSpPr>
          <p:spPr>
            <a:xfrm>
              <a:off x="4427984" y="4440129"/>
              <a:ext cx="216024" cy="429031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15028" y="3190856"/>
            <a:ext cx="1608132" cy="2939713"/>
            <a:chOff x="6215028" y="3463800"/>
            <a:chExt cx="1608132" cy="2939713"/>
          </a:xfrm>
        </p:grpSpPr>
        <p:grpSp>
          <p:nvGrpSpPr>
            <p:cNvPr id="155" name="그룹 154"/>
            <p:cNvGrpSpPr/>
            <p:nvPr/>
          </p:nvGrpSpPr>
          <p:grpSpPr>
            <a:xfrm>
              <a:off x="6617139" y="3463800"/>
              <a:ext cx="1187098" cy="723994"/>
              <a:chOff x="4901221" y="2067396"/>
              <a:chExt cx="1270513" cy="885555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6575949" y="4263517"/>
              <a:ext cx="1225582" cy="660908"/>
              <a:chOff x="4860032" y="3052656"/>
              <a:chExt cx="1311702" cy="808392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5009234" y="3165585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5009234" y="3339234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5009234" y="3512883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5009234" y="3686532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6553919" y="4991093"/>
              <a:ext cx="1246166" cy="666676"/>
              <a:chOff x="4838002" y="3933056"/>
              <a:chExt cx="1333732" cy="815447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5009234" y="4053040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5009234" y="4226689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009234" y="4400339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5009234" y="4573987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53" name="직선 화살표 연결선 152"/>
            <p:cNvCxnSpPr/>
            <p:nvPr/>
          </p:nvCxnSpPr>
          <p:spPr>
            <a:xfrm>
              <a:off x="7296404" y="4184555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/>
            <p:nvPr/>
          </p:nvCxnSpPr>
          <p:spPr>
            <a:xfrm>
              <a:off x="7301294" y="492118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그룹 184"/>
            <p:cNvGrpSpPr/>
            <p:nvPr/>
          </p:nvGrpSpPr>
          <p:grpSpPr>
            <a:xfrm>
              <a:off x="6576994" y="5736837"/>
              <a:ext cx="1246166" cy="666676"/>
              <a:chOff x="4838002" y="3933056"/>
              <a:chExt cx="1333732" cy="815447"/>
            </a:xfrm>
          </p:grpSpPr>
          <p:sp>
            <p:nvSpPr>
              <p:cNvPr id="186" name="직사각형 18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95" name="직선 화살표 연결선 194"/>
            <p:cNvCxnSpPr/>
            <p:nvPr/>
          </p:nvCxnSpPr>
          <p:spPr>
            <a:xfrm>
              <a:off x="7324369" y="56669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오른쪽 화살표 195"/>
            <p:cNvSpPr/>
            <p:nvPr/>
          </p:nvSpPr>
          <p:spPr>
            <a:xfrm>
              <a:off x="6215028" y="4413052"/>
              <a:ext cx="216024" cy="429031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2713590" y="5757278"/>
            <a:ext cx="3987852" cy="740106"/>
            <a:chOff x="1189038" y="2112963"/>
            <a:chExt cx="7153275" cy="2857500"/>
          </a:xfrm>
        </p:grpSpPr>
        <p:sp>
          <p:nvSpPr>
            <p:cNvPr id="19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3" name="Text Box 92"/>
            <p:cNvSpPr txBox="1">
              <a:spLocks noChangeArrowheads="1"/>
            </p:cNvSpPr>
            <p:nvPr/>
          </p:nvSpPr>
          <p:spPr bwMode="gray">
            <a:xfrm>
              <a:off x="1765782" y="2686937"/>
              <a:ext cx="6324768" cy="73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문제점은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무엇인가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11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34"/>
    </mc:Choice>
    <mc:Fallback xmlns="">
      <p:transition spd="slow" advTm="65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765784" y="2686936"/>
              <a:ext cx="5688632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순서파일에서 검색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및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삽입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알고리즘을 정리해봅시다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itchFamily="18" charset="-127"/>
              </a:rPr>
              <a:t>정리해봅시다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7"/>
    </mc:Choice>
    <mc:Fallback xmlns="">
      <p:transition spd="slow" advTm="3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42060" y="1211093"/>
            <a:ext cx="6097414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있으면 삽입하고 종료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3-1.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3-2. 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B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30" name="그룹 29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6" name="직선 화살표 연결선 7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3" name="직선 화살표 연결선 72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화살표 연결선 73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연결선 74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0" name="직선 화살표 연결선 6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화살표 연결선 7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7" name="직선 화살표 연결선 66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4" name="직선 화살표 연결선 6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-1</a:t>
              </a:r>
              <a:endParaRPr lang="ko-KR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-2</a:t>
              </a:r>
              <a:endParaRPr lang="ko-KR" alt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-3</a:t>
              </a:r>
              <a:endParaRPr lang="ko-KR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-4</a:t>
              </a:r>
              <a:endParaRPr lang="ko-KR" alt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-5</a:t>
              </a:r>
              <a:endParaRPr lang="ko-KR" altLang="en-US" sz="2000" b="1" dirty="0"/>
            </a:p>
          </p:txBody>
        </p:sp>
      </p:grpSp>
      <p:sp>
        <p:nvSpPr>
          <p:cNvPr id="114" name="타원 113"/>
          <p:cNvSpPr/>
          <p:nvPr/>
        </p:nvSpPr>
        <p:spPr>
          <a:xfrm>
            <a:off x="342425" y="22980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88308" y="321219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7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75"/>
    </mc:Choice>
    <mc:Fallback xmlns="">
      <p:transition spd="slow" advTm="40057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643480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4932040" y="3068960"/>
            <a:ext cx="406794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어떻게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처리할 것인가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32040" y="1409329"/>
            <a:ext cx="4067944" cy="1587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2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4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838"/>
    </mc:Choice>
    <mc:Fallback xmlns="">
      <p:transition spd="slow" advTm="32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68760"/>
            <a:ext cx="1944216" cy="5364485"/>
            <a:chOff x="1187624" y="1268760"/>
            <a:chExt cx="3636144" cy="5364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모서리가 둥근 직사각형 1"/>
          <p:cNvSpPr/>
          <p:nvPr/>
        </p:nvSpPr>
        <p:spPr>
          <a:xfrm>
            <a:off x="3419872" y="1768639"/>
            <a:ext cx="4608512" cy="367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처리할 것인가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609600"/>
            <a:ext cx="2520280" cy="7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872" y="2198456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그냥 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즉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처리하지 않는다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19872" y="2628273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되면 블록을 삭제한다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19872" y="3058090"/>
            <a:ext cx="4608512" cy="3667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되면 앞뒤블록과 합친다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1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309"/>
    </mc:Choice>
    <mc:Fallback xmlns="">
      <p:transition spd="slow" advTm="11753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화일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(file)</a:t>
            </a:r>
          </a:p>
        </p:txBody>
      </p:sp>
      <p:grpSp>
        <p:nvGrpSpPr>
          <p:cNvPr id="21507" name="Group 4"/>
          <p:cNvGrpSpPr>
            <a:grpSpLocks/>
          </p:cNvGrpSpPr>
          <p:nvPr/>
        </p:nvGrpSpPr>
        <p:grpSpPr bwMode="auto">
          <a:xfrm>
            <a:off x="609600" y="4268788"/>
            <a:ext cx="811213" cy="1908175"/>
            <a:chOff x="206" y="2991"/>
            <a:chExt cx="679" cy="1215"/>
          </a:xfrm>
        </p:grpSpPr>
        <p:sp>
          <p:nvSpPr>
            <p:cNvPr id="21554" name="Freeform 5"/>
            <p:cNvSpPr>
              <a:spLocks/>
            </p:cNvSpPr>
            <p:nvPr/>
          </p:nvSpPr>
          <p:spPr bwMode="gray">
            <a:xfrm>
              <a:off x="267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5" name="Rectangle 6"/>
            <p:cNvSpPr>
              <a:spLocks noChangeArrowheads="1"/>
            </p:cNvSpPr>
            <p:nvPr/>
          </p:nvSpPr>
          <p:spPr bwMode="gray">
            <a:xfrm>
              <a:off x="206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1</a:t>
              </a:r>
              <a:endParaRPr lang="ko-KR" altLang="ko-KR" sz="2000">
                <a:latin typeface="HY동녘M" pitchFamily="18" charset="-127"/>
              </a:endParaRPr>
            </a:p>
          </p:txBody>
        </p:sp>
      </p:grpSp>
      <p:grpSp>
        <p:nvGrpSpPr>
          <p:cNvPr id="21508" name="Group 7"/>
          <p:cNvGrpSpPr>
            <a:grpSpLocks/>
          </p:cNvGrpSpPr>
          <p:nvPr/>
        </p:nvGrpSpPr>
        <p:grpSpPr bwMode="auto">
          <a:xfrm>
            <a:off x="1806575" y="4268788"/>
            <a:ext cx="811213" cy="1908175"/>
            <a:chOff x="977" y="2991"/>
            <a:chExt cx="679" cy="1215"/>
          </a:xfrm>
        </p:grpSpPr>
        <p:sp>
          <p:nvSpPr>
            <p:cNvPr id="21552" name="Freeform 8"/>
            <p:cNvSpPr>
              <a:spLocks/>
            </p:cNvSpPr>
            <p:nvPr/>
          </p:nvSpPr>
          <p:spPr bwMode="gray">
            <a:xfrm>
              <a:off x="1038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3" name="Rectangle 9"/>
            <p:cNvSpPr>
              <a:spLocks noChangeArrowheads="1"/>
            </p:cNvSpPr>
            <p:nvPr/>
          </p:nvSpPr>
          <p:spPr bwMode="gray">
            <a:xfrm>
              <a:off x="977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2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09" name="Group 10"/>
          <p:cNvGrpSpPr>
            <a:grpSpLocks/>
          </p:cNvGrpSpPr>
          <p:nvPr/>
        </p:nvGrpSpPr>
        <p:grpSpPr bwMode="auto">
          <a:xfrm>
            <a:off x="3003550" y="4268788"/>
            <a:ext cx="811213" cy="1908175"/>
            <a:chOff x="1748" y="2991"/>
            <a:chExt cx="679" cy="1215"/>
          </a:xfrm>
        </p:grpSpPr>
        <p:sp>
          <p:nvSpPr>
            <p:cNvPr id="21550" name="Freeform 11"/>
            <p:cNvSpPr>
              <a:spLocks/>
            </p:cNvSpPr>
            <p:nvPr/>
          </p:nvSpPr>
          <p:spPr bwMode="gray">
            <a:xfrm>
              <a:off x="1809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1" name="Rectangle 12"/>
            <p:cNvSpPr>
              <a:spLocks noChangeArrowheads="1"/>
            </p:cNvSpPr>
            <p:nvPr/>
          </p:nvSpPr>
          <p:spPr bwMode="gray">
            <a:xfrm>
              <a:off x="1748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3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0" name="Group 13"/>
          <p:cNvGrpSpPr>
            <a:grpSpLocks/>
          </p:cNvGrpSpPr>
          <p:nvPr/>
        </p:nvGrpSpPr>
        <p:grpSpPr bwMode="auto">
          <a:xfrm>
            <a:off x="4886325" y="4286250"/>
            <a:ext cx="806450" cy="1908175"/>
            <a:chOff x="2610" y="2991"/>
            <a:chExt cx="679" cy="1215"/>
          </a:xfrm>
        </p:grpSpPr>
        <p:sp>
          <p:nvSpPr>
            <p:cNvPr id="21548" name="Freeform 14"/>
            <p:cNvSpPr>
              <a:spLocks/>
            </p:cNvSpPr>
            <p:nvPr/>
          </p:nvSpPr>
          <p:spPr bwMode="gray">
            <a:xfrm>
              <a:off x="2671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9" name="Rectangle 15"/>
            <p:cNvSpPr>
              <a:spLocks noChangeArrowheads="1"/>
            </p:cNvSpPr>
            <p:nvPr/>
          </p:nvSpPr>
          <p:spPr bwMode="gray">
            <a:xfrm>
              <a:off x="2610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1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1" name="Group 19"/>
          <p:cNvGrpSpPr>
            <a:grpSpLocks/>
          </p:cNvGrpSpPr>
          <p:nvPr/>
        </p:nvGrpSpPr>
        <p:grpSpPr bwMode="auto">
          <a:xfrm>
            <a:off x="6140450" y="4268788"/>
            <a:ext cx="806450" cy="1908175"/>
            <a:chOff x="4152" y="2991"/>
            <a:chExt cx="679" cy="1215"/>
          </a:xfrm>
        </p:grpSpPr>
        <p:sp>
          <p:nvSpPr>
            <p:cNvPr id="21546" name="Freeform 20"/>
            <p:cNvSpPr>
              <a:spLocks/>
            </p:cNvSpPr>
            <p:nvPr/>
          </p:nvSpPr>
          <p:spPr bwMode="gray">
            <a:xfrm>
              <a:off x="4213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7" name="Rectangle 21"/>
            <p:cNvSpPr>
              <a:spLocks noChangeArrowheads="1"/>
            </p:cNvSpPr>
            <p:nvPr/>
          </p:nvSpPr>
          <p:spPr bwMode="gray">
            <a:xfrm>
              <a:off x="4152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2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2" name="Group 22"/>
          <p:cNvGrpSpPr>
            <a:grpSpLocks/>
          </p:cNvGrpSpPr>
          <p:nvPr/>
        </p:nvGrpSpPr>
        <p:grpSpPr bwMode="auto">
          <a:xfrm>
            <a:off x="7337425" y="4268788"/>
            <a:ext cx="806450" cy="1908175"/>
            <a:chOff x="4923" y="2991"/>
            <a:chExt cx="679" cy="1215"/>
          </a:xfrm>
        </p:grpSpPr>
        <p:sp>
          <p:nvSpPr>
            <p:cNvPr id="21544" name="Freeform 23"/>
            <p:cNvSpPr>
              <a:spLocks/>
            </p:cNvSpPr>
            <p:nvPr/>
          </p:nvSpPr>
          <p:spPr bwMode="gray">
            <a:xfrm>
              <a:off x="4984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5" name="Rectangle 24"/>
            <p:cNvSpPr>
              <a:spLocks noChangeArrowheads="1"/>
            </p:cNvSpPr>
            <p:nvPr/>
          </p:nvSpPr>
          <p:spPr bwMode="gray">
            <a:xfrm>
              <a:off x="4923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3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3" name="Group 43"/>
          <p:cNvGrpSpPr>
            <a:grpSpLocks/>
          </p:cNvGrpSpPr>
          <p:nvPr/>
        </p:nvGrpSpPr>
        <p:grpSpPr bwMode="auto">
          <a:xfrm>
            <a:off x="1093788" y="2797175"/>
            <a:ext cx="2236787" cy="877888"/>
            <a:chOff x="596" y="1824"/>
            <a:chExt cx="1440" cy="562"/>
          </a:xfrm>
        </p:grpSpPr>
        <p:sp>
          <p:nvSpPr>
            <p:cNvPr id="21542" name="Freeform 26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5062 w 1120"/>
                <a:gd name="T1" fmla="*/ 8 h 252"/>
                <a:gd name="T2" fmla="*/ 5040 w 1120"/>
                <a:gd name="T3" fmla="*/ 8 h 252"/>
                <a:gd name="T4" fmla="*/ 4967 w 1120"/>
                <a:gd name="T5" fmla="*/ 8 h 252"/>
                <a:gd name="T6" fmla="*/ 4855 w 1120"/>
                <a:gd name="T7" fmla="*/ 8 h 252"/>
                <a:gd name="T8" fmla="*/ 4693 w 1120"/>
                <a:gd name="T9" fmla="*/ 8 h 252"/>
                <a:gd name="T10" fmla="*/ 4485 w 1120"/>
                <a:gd name="T11" fmla="*/ 8 h 252"/>
                <a:gd name="T12" fmla="*/ 4243 w 1120"/>
                <a:gd name="T13" fmla="*/ 8 h 252"/>
                <a:gd name="T14" fmla="*/ 3959 w 1120"/>
                <a:gd name="T15" fmla="*/ 8 h 252"/>
                <a:gd name="T16" fmla="*/ 3639 w 1120"/>
                <a:gd name="T17" fmla="*/ 6 h 252"/>
                <a:gd name="T18" fmla="*/ 3301 w 1120"/>
                <a:gd name="T19" fmla="*/ 6 h 252"/>
                <a:gd name="T20" fmla="*/ 2920 w 1120"/>
                <a:gd name="T21" fmla="*/ 6 h 252"/>
                <a:gd name="T22" fmla="*/ 2507 w 1120"/>
                <a:gd name="T23" fmla="*/ 6 h 252"/>
                <a:gd name="T24" fmla="*/ 2103 w 1120"/>
                <a:gd name="T25" fmla="*/ 6 h 252"/>
                <a:gd name="T26" fmla="*/ 1732 w 1120"/>
                <a:gd name="T27" fmla="*/ 6 h 252"/>
                <a:gd name="T28" fmla="*/ 1391 w 1120"/>
                <a:gd name="T29" fmla="*/ 6 h 252"/>
                <a:gd name="T30" fmla="*/ 1076 w 1120"/>
                <a:gd name="T31" fmla="*/ 8 h 252"/>
                <a:gd name="T32" fmla="*/ 807 w 1120"/>
                <a:gd name="T33" fmla="*/ 8 h 252"/>
                <a:gd name="T34" fmla="*/ 573 w 1120"/>
                <a:gd name="T35" fmla="*/ 8 h 252"/>
                <a:gd name="T36" fmla="*/ 367 w 1120"/>
                <a:gd name="T37" fmla="*/ 8 h 252"/>
                <a:gd name="T38" fmla="*/ 209 w 1120"/>
                <a:gd name="T39" fmla="*/ 8 h 252"/>
                <a:gd name="T40" fmla="*/ 88 w 1120"/>
                <a:gd name="T41" fmla="*/ 8 h 252"/>
                <a:gd name="T42" fmla="*/ 26 w 1120"/>
                <a:gd name="T43" fmla="*/ 8 h 252"/>
                <a:gd name="T44" fmla="*/ 0 w 1120"/>
                <a:gd name="T45" fmla="*/ 8 h 252"/>
                <a:gd name="T46" fmla="*/ 0 w 1120"/>
                <a:gd name="T47" fmla="*/ 2 h 252"/>
                <a:gd name="T48" fmla="*/ 2528 w 1120"/>
                <a:gd name="T49" fmla="*/ 0 h 252"/>
                <a:gd name="T50" fmla="*/ 5062 w 1120"/>
                <a:gd name="T51" fmla="*/ 2 h 252"/>
                <a:gd name="T52" fmla="*/ 5062 w 1120"/>
                <a:gd name="T53" fmla="*/ 8 h 252"/>
                <a:gd name="T54" fmla="*/ 5062 w 1120"/>
                <a:gd name="T55" fmla="*/ 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EBE115">
                    <a:gamma/>
                    <a:tint val="30196"/>
                    <a:invGamma/>
                  </a:srgbClr>
                </a:gs>
                <a:gs pos="50000">
                  <a:srgbClr val="EBE115"/>
                </a:gs>
                <a:gs pos="100000">
                  <a:srgbClr val="EBE115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레코드</a:t>
              </a:r>
              <a:r>
                <a:rPr lang="en-US" altLang="ko-KR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1</a:t>
              </a:r>
            </a:p>
          </p:txBody>
        </p:sp>
      </p:grpSp>
      <p:grpSp>
        <p:nvGrpSpPr>
          <p:cNvPr id="21514" name="Group 44"/>
          <p:cNvGrpSpPr>
            <a:grpSpLocks/>
          </p:cNvGrpSpPr>
          <p:nvPr/>
        </p:nvGrpSpPr>
        <p:grpSpPr bwMode="auto">
          <a:xfrm>
            <a:off x="5407025" y="2797175"/>
            <a:ext cx="2236788" cy="877888"/>
            <a:chOff x="3374" y="1824"/>
            <a:chExt cx="1440" cy="562"/>
          </a:xfrm>
        </p:grpSpPr>
        <p:sp>
          <p:nvSpPr>
            <p:cNvPr id="21540" name="Freeform 29"/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>
                <a:gd name="T0" fmla="*/ 5062 w 1120"/>
                <a:gd name="T1" fmla="*/ 8 h 252"/>
                <a:gd name="T2" fmla="*/ 5040 w 1120"/>
                <a:gd name="T3" fmla="*/ 8 h 252"/>
                <a:gd name="T4" fmla="*/ 4967 w 1120"/>
                <a:gd name="T5" fmla="*/ 8 h 252"/>
                <a:gd name="T6" fmla="*/ 4855 w 1120"/>
                <a:gd name="T7" fmla="*/ 8 h 252"/>
                <a:gd name="T8" fmla="*/ 4693 w 1120"/>
                <a:gd name="T9" fmla="*/ 8 h 252"/>
                <a:gd name="T10" fmla="*/ 4485 w 1120"/>
                <a:gd name="T11" fmla="*/ 8 h 252"/>
                <a:gd name="T12" fmla="*/ 4243 w 1120"/>
                <a:gd name="T13" fmla="*/ 8 h 252"/>
                <a:gd name="T14" fmla="*/ 3959 w 1120"/>
                <a:gd name="T15" fmla="*/ 8 h 252"/>
                <a:gd name="T16" fmla="*/ 3639 w 1120"/>
                <a:gd name="T17" fmla="*/ 6 h 252"/>
                <a:gd name="T18" fmla="*/ 3301 w 1120"/>
                <a:gd name="T19" fmla="*/ 6 h 252"/>
                <a:gd name="T20" fmla="*/ 2920 w 1120"/>
                <a:gd name="T21" fmla="*/ 6 h 252"/>
                <a:gd name="T22" fmla="*/ 2507 w 1120"/>
                <a:gd name="T23" fmla="*/ 6 h 252"/>
                <a:gd name="T24" fmla="*/ 2103 w 1120"/>
                <a:gd name="T25" fmla="*/ 6 h 252"/>
                <a:gd name="T26" fmla="*/ 1732 w 1120"/>
                <a:gd name="T27" fmla="*/ 6 h 252"/>
                <a:gd name="T28" fmla="*/ 1391 w 1120"/>
                <a:gd name="T29" fmla="*/ 6 h 252"/>
                <a:gd name="T30" fmla="*/ 1076 w 1120"/>
                <a:gd name="T31" fmla="*/ 8 h 252"/>
                <a:gd name="T32" fmla="*/ 807 w 1120"/>
                <a:gd name="T33" fmla="*/ 8 h 252"/>
                <a:gd name="T34" fmla="*/ 573 w 1120"/>
                <a:gd name="T35" fmla="*/ 8 h 252"/>
                <a:gd name="T36" fmla="*/ 367 w 1120"/>
                <a:gd name="T37" fmla="*/ 8 h 252"/>
                <a:gd name="T38" fmla="*/ 209 w 1120"/>
                <a:gd name="T39" fmla="*/ 8 h 252"/>
                <a:gd name="T40" fmla="*/ 88 w 1120"/>
                <a:gd name="T41" fmla="*/ 8 h 252"/>
                <a:gd name="T42" fmla="*/ 26 w 1120"/>
                <a:gd name="T43" fmla="*/ 8 h 252"/>
                <a:gd name="T44" fmla="*/ 0 w 1120"/>
                <a:gd name="T45" fmla="*/ 8 h 252"/>
                <a:gd name="T46" fmla="*/ 0 w 1120"/>
                <a:gd name="T47" fmla="*/ 2 h 252"/>
                <a:gd name="T48" fmla="*/ 2528 w 1120"/>
                <a:gd name="T49" fmla="*/ 0 h 252"/>
                <a:gd name="T50" fmla="*/ 5062 w 1120"/>
                <a:gd name="T51" fmla="*/ 2 h 252"/>
                <a:gd name="T52" fmla="*/ 5062 w 1120"/>
                <a:gd name="T53" fmla="*/ 8 h 252"/>
                <a:gd name="T54" fmla="*/ 5062 w 1120"/>
                <a:gd name="T55" fmla="*/ 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gray">
            <a:xfrm>
              <a:off x="3374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레코드</a:t>
              </a:r>
              <a:r>
                <a:rPr lang="en-US" altLang="ko-KR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n</a:t>
              </a:r>
            </a:p>
          </p:txBody>
        </p:sp>
      </p:grpSp>
      <p:grpSp>
        <p:nvGrpSpPr>
          <p:cNvPr id="21515" name="Group 46"/>
          <p:cNvGrpSpPr>
            <a:grpSpLocks/>
          </p:cNvGrpSpPr>
          <p:nvPr/>
        </p:nvGrpSpPr>
        <p:grpSpPr bwMode="auto">
          <a:xfrm>
            <a:off x="3000375" y="1447800"/>
            <a:ext cx="2906713" cy="885825"/>
            <a:chOff x="1890" y="912"/>
            <a:chExt cx="1831" cy="558"/>
          </a:xfrm>
        </p:grpSpPr>
        <p:sp>
          <p:nvSpPr>
            <p:cNvPr id="21538" name="Freeform 32"/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>
                <a:gd name="T0" fmla="*/ 90503 w 1120"/>
                <a:gd name="T1" fmla="*/ 1 h 252"/>
                <a:gd name="T2" fmla="*/ 90150 w 1120"/>
                <a:gd name="T3" fmla="*/ 1 h 252"/>
                <a:gd name="T4" fmla="*/ 88897 w 1120"/>
                <a:gd name="T5" fmla="*/ 1 h 252"/>
                <a:gd name="T6" fmla="*/ 86818 w 1120"/>
                <a:gd name="T7" fmla="*/ 1 h 252"/>
                <a:gd name="T8" fmla="*/ 83902 w 1120"/>
                <a:gd name="T9" fmla="*/ 1 h 252"/>
                <a:gd name="T10" fmla="*/ 80133 w 1120"/>
                <a:gd name="T11" fmla="*/ 1 h 252"/>
                <a:gd name="T12" fmla="*/ 75818 w 1120"/>
                <a:gd name="T13" fmla="*/ 1 h 252"/>
                <a:gd name="T14" fmla="*/ 70790 w 1120"/>
                <a:gd name="T15" fmla="*/ 1 h 252"/>
                <a:gd name="T16" fmla="*/ 65136 w 1120"/>
                <a:gd name="T17" fmla="*/ 1 h 252"/>
                <a:gd name="T18" fmla="*/ 58986 w 1120"/>
                <a:gd name="T19" fmla="*/ 1 h 252"/>
                <a:gd name="T20" fmla="*/ 52235 w 1120"/>
                <a:gd name="T21" fmla="*/ 1 h 252"/>
                <a:gd name="T22" fmla="*/ 44929 w 1120"/>
                <a:gd name="T23" fmla="*/ 1 h 252"/>
                <a:gd name="T24" fmla="*/ 37642 w 1120"/>
                <a:gd name="T25" fmla="*/ 1 h 252"/>
                <a:gd name="T26" fmla="*/ 31050 w 1120"/>
                <a:gd name="T27" fmla="*/ 1 h 252"/>
                <a:gd name="T28" fmla="*/ 24874 w 1120"/>
                <a:gd name="T29" fmla="*/ 1 h 252"/>
                <a:gd name="T30" fmla="*/ 19243 w 1120"/>
                <a:gd name="T31" fmla="*/ 1 h 252"/>
                <a:gd name="T32" fmla="*/ 14407 w 1120"/>
                <a:gd name="T33" fmla="*/ 1 h 252"/>
                <a:gd name="T34" fmla="*/ 10185 w 1120"/>
                <a:gd name="T35" fmla="*/ 1 h 252"/>
                <a:gd name="T36" fmla="*/ 6596 w 1120"/>
                <a:gd name="T37" fmla="*/ 1 h 252"/>
                <a:gd name="T38" fmla="*/ 3706 w 1120"/>
                <a:gd name="T39" fmla="*/ 1 h 252"/>
                <a:gd name="T40" fmla="*/ 1647 w 1120"/>
                <a:gd name="T41" fmla="*/ 1 h 252"/>
                <a:gd name="T42" fmla="*/ 508 w 1120"/>
                <a:gd name="T43" fmla="*/ 1 h 252"/>
                <a:gd name="T44" fmla="*/ 0 w 1120"/>
                <a:gd name="T45" fmla="*/ 1 h 252"/>
                <a:gd name="T46" fmla="*/ 0 w 1120"/>
                <a:gd name="T47" fmla="*/ 1 h 252"/>
                <a:gd name="T48" fmla="*/ 45291 w 1120"/>
                <a:gd name="T49" fmla="*/ 0 h 252"/>
                <a:gd name="T50" fmla="*/ 90503 w 1120"/>
                <a:gd name="T51" fmla="*/ 1 h 252"/>
                <a:gd name="T52" fmla="*/ 90503 w 1120"/>
                <a:gd name="T53" fmla="*/ 1 h 252"/>
                <a:gd name="T54" fmla="*/ 90503 w 1120"/>
                <a:gd name="T55" fmla="*/ 1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Rectangle 33"/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F7D6A1">
                    <a:gamma/>
                    <a:tint val="39216"/>
                    <a:invGamma/>
                  </a:srgbClr>
                </a:gs>
                <a:gs pos="50000">
                  <a:srgbClr val="F7D6A1"/>
                </a:gs>
                <a:gs pos="100000">
                  <a:srgbClr val="F7D6A1">
                    <a:gamma/>
                    <a:tint val="3921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화일</a:t>
              </a:r>
              <a:endPara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동녘M" pitchFamily="18" charset="-127"/>
                <a:ea typeface="HY동녘M" pitchFamily="18" charset="-127"/>
              </a:endParaRPr>
            </a:p>
          </p:txBody>
        </p:sp>
      </p:grpSp>
      <p:cxnSp>
        <p:nvCxnSpPr>
          <p:cNvPr id="21516" name="AutoShape 34"/>
          <p:cNvCxnSpPr>
            <a:cxnSpLocks noChangeShapeType="1"/>
            <a:stCxn id="30" idx="2"/>
          </p:cNvCxnSpPr>
          <p:nvPr/>
        </p:nvCxnSpPr>
        <p:spPr bwMode="auto">
          <a:xfrm rot="5400000">
            <a:off x="1265238" y="3297237"/>
            <a:ext cx="698500" cy="11969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AutoShape 35"/>
          <p:cNvCxnSpPr>
            <a:cxnSpLocks noChangeShapeType="1"/>
            <a:stCxn id="30" idx="2"/>
          </p:cNvCxnSpPr>
          <p:nvPr/>
        </p:nvCxnSpPr>
        <p:spPr bwMode="auto">
          <a:xfrm rot="5400000">
            <a:off x="1863725" y="3895725"/>
            <a:ext cx="698500" cy="0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AutoShape 36"/>
          <p:cNvCxnSpPr>
            <a:cxnSpLocks noChangeShapeType="1"/>
            <a:stCxn id="30" idx="2"/>
          </p:cNvCxnSpPr>
          <p:nvPr/>
        </p:nvCxnSpPr>
        <p:spPr bwMode="auto">
          <a:xfrm rot="16200000" flipH="1">
            <a:off x="2462213" y="3297237"/>
            <a:ext cx="698500" cy="11969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AutoShape 37"/>
          <p:cNvCxnSpPr>
            <a:cxnSpLocks noChangeShapeType="1"/>
            <a:stCxn id="28" idx="2"/>
          </p:cNvCxnSpPr>
          <p:nvPr/>
        </p:nvCxnSpPr>
        <p:spPr bwMode="auto">
          <a:xfrm rot="5400000">
            <a:off x="5537994" y="3298031"/>
            <a:ext cx="739775" cy="12366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AutoShape 39"/>
          <p:cNvCxnSpPr>
            <a:cxnSpLocks noChangeShapeType="1"/>
            <a:stCxn id="28" idx="2"/>
          </p:cNvCxnSpPr>
          <p:nvPr/>
        </p:nvCxnSpPr>
        <p:spPr bwMode="auto">
          <a:xfrm rot="16200000" flipH="1">
            <a:off x="6173787" y="3898901"/>
            <a:ext cx="722313" cy="17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AutoShape 40"/>
          <p:cNvCxnSpPr>
            <a:cxnSpLocks noChangeShapeType="1"/>
            <a:stCxn id="28" idx="2"/>
          </p:cNvCxnSpPr>
          <p:nvPr/>
        </p:nvCxnSpPr>
        <p:spPr bwMode="auto">
          <a:xfrm rot="16200000" flipH="1">
            <a:off x="6772275" y="3300413"/>
            <a:ext cx="722313" cy="12144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2" name="AutoShape 41"/>
          <p:cNvCxnSpPr>
            <a:cxnSpLocks noChangeShapeType="1"/>
            <a:stCxn id="26" idx="2"/>
            <a:endCxn id="30" idx="0"/>
          </p:cNvCxnSpPr>
          <p:nvPr/>
        </p:nvCxnSpPr>
        <p:spPr bwMode="auto">
          <a:xfrm rot="5400000">
            <a:off x="3051175" y="1395413"/>
            <a:ext cx="565150" cy="2241550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3" name="AutoShape 42"/>
          <p:cNvCxnSpPr>
            <a:cxnSpLocks noChangeShapeType="1"/>
            <a:stCxn id="26" idx="2"/>
            <a:endCxn id="28" idx="0"/>
          </p:cNvCxnSpPr>
          <p:nvPr/>
        </p:nvCxnSpPr>
        <p:spPr bwMode="auto">
          <a:xfrm rot="16200000" flipH="1">
            <a:off x="5208588" y="1479550"/>
            <a:ext cx="563562" cy="2071688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타원 45"/>
          <p:cNvSpPr/>
          <p:nvPr/>
        </p:nvSpPr>
        <p:spPr>
          <a:xfrm>
            <a:off x="3643313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000500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357688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714875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072063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92474" y="888232"/>
            <a:ext cx="7766050" cy="1665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이재영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2012096138   031-8041-0551      AI</a:t>
            </a:r>
          </a:p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장지웅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2013081194   031-8041-0554      DB</a:t>
            </a:r>
          </a:p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윤정현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2013083029   031-8041-0552      C++</a:t>
            </a:r>
          </a:p>
          <a:p>
            <a:pPr>
              <a:defRPr/>
            </a:pP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9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68760"/>
            <a:ext cx="1944216" cy="5364485"/>
            <a:chOff x="1187624" y="1268760"/>
            <a:chExt cx="3636144" cy="5364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모서리가 둥근 직사각형 1"/>
          <p:cNvSpPr/>
          <p:nvPr/>
        </p:nvSpPr>
        <p:spPr>
          <a:xfrm>
            <a:off x="3419872" y="1768639"/>
            <a:ext cx="4608512" cy="367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처리할 것인가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609600"/>
            <a:ext cx="2520280" cy="7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872" y="2198456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그냥 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즉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처리하지 않는다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19872" y="2628273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되면 블록을 삭제한다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19872" y="3058090"/>
            <a:ext cx="4608512" cy="3667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되면 앞뒤블록과 합친다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3928" y="3501008"/>
            <a:ext cx="4104456" cy="1440160"/>
          </a:xfrm>
          <a:prstGeom prst="roundRect">
            <a:avLst>
              <a:gd name="adj" fmla="val 351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 사용률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이하가 되면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3-1.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 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읽어 블록사용률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계산한다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3-2.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&lt;=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합친다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3-3.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&gt;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일부 레코드를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이동하여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A,B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이상이 되도록 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4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36"/>
    </mc:Choice>
    <mc:Fallback xmlns="">
      <p:transition spd="slow" advTm="36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itchFamily="18" charset="-127"/>
              </a:rPr>
              <a:t>삽입</a:t>
            </a:r>
            <a:r>
              <a:rPr lang="en-US" altLang="ko-KR" dirty="0">
                <a:latin typeface="HY동녘B" pitchFamily="18" charset="-127"/>
              </a:rPr>
              <a:t>, </a:t>
            </a:r>
            <a:r>
              <a:rPr lang="ko-KR" altLang="en-US" dirty="0">
                <a:latin typeface="HY동녘B" pitchFamily="18" charset="-127"/>
              </a:rPr>
              <a:t>삭제 정리해봅시다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1484" y="1844487"/>
            <a:ext cx="4592638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있으면 삽입하고 종료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3-2. 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B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6016" y="1849102"/>
            <a:ext cx="4320480" cy="1819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블록을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 사용률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이하가 되면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3-1.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 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읽어 블록사용률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계산한다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3-2.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&lt;=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합친다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3-3.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&gt;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일부 레코드를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이동하여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A,B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이상이 되도록 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2402" y="1700808"/>
            <a:ext cx="567190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56743" y="1706845"/>
            <a:ext cx="567190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387803" y="4004727"/>
            <a:ext cx="4302281" cy="1997736"/>
            <a:chOff x="2387803" y="3717032"/>
            <a:chExt cx="4302281" cy="1997736"/>
          </a:xfrm>
        </p:grpSpPr>
        <p:grpSp>
          <p:nvGrpSpPr>
            <p:cNvPr id="23" name="그룹 22"/>
            <p:cNvGrpSpPr/>
            <p:nvPr/>
          </p:nvGrpSpPr>
          <p:grpSpPr>
            <a:xfrm>
              <a:off x="2387803" y="3717032"/>
              <a:ext cx="4302281" cy="1080777"/>
              <a:chOff x="1189038" y="2112963"/>
              <a:chExt cx="7153275" cy="2857500"/>
            </a:xfrm>
          </p:grpSpPr>
          <p:sp>
            <p:nvSpPr>
              <p:cNvPr id="24" name="AutoShape 81"/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5" name="AutoShape 82"/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6" name="AutoShape 83"/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7" name="AutoShape 84"/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8" name="Text Box 92"/>
              <p:cNvSpPr txBox="1">
                <a:spLocks noChangeArrowheads="1"/>
              </p:cNvSpPr>
              <p:nvPr/>
            </p:nvSpPr>
            <p:spPr bwMode="gray">
              <a:xfrm>
                <a:off x="1765783" y="2686937"/>
                <a:ext cx="6324768" cy="9764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 algn="ctr"/>
                <a:r>
                  <a:rPr lang="ko-KR" altLang="en-US" sz="1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이 방법의 장단점을 분석해보자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.</a:t>
                </a: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387803" y="4905669"/>
              <a:ext cx="4302281" cy="3676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저장공간 사용량의 관점에서</a:t>
              </a:r>
              <a:r>
                <a: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387803" y="5347087"/>
              <a:ext cx="4302281" cy="3676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하드디스크 액세스 횟수의 관점에서</a:t>
              </a:r>
              <a:r>
                <a:rPr lang="en-US" altLang="ko-KR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23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334"/>
    </mc:Choice>
    <mc:Fallback xmlns="">
      <p:transition spd="slow" advTm="479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>
            <a:off x="1249340" y="5048256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gray">
          <a:xfrm rot="10800000">
            <a:off x="6316640" y="409734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1428728" y="4286256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화일에</a:t>
            </a:r>
            <a:r>
              <a:rPr lang="ko-KR" altLang="en-US" sz="32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대한 또 다른 접근 경로</a:t>
            </a:r>
            <a:endParaRPr lang="en-US" altLang="ko-KR" sz="32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gray">
          <a:xfrm>
            <a:off x="1249340" y="2619364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 rot="10800000">
            <a:off x="6316640" y="1668451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1428728" y="1857364"/>
            <a:ext cx="6629400" cy="1524000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ko-KR" altLang="en-US" sz="28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레코드를 </a:t>
            </a:r>
            <a:r>
              <a:rPr lang="ko-KR" altLang="en-US" sz="2800" dirty="0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빠르게</a:t>
            </a:r>
            <a:r>
              <a:rPr lang="ko-KR" altLang="en-US" sz="28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찾을 수 있도록 도와주는 보조 </a:t>
            </a:r>
            <a:r>
              <a:rPr lang="ko-KR" altLang="en-US" sz="28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화일</a:t>
            </a:r>
            <a:endParaRPr lang="en-US" altLang="ko-KR" sz="28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31"/>
    </mc:Choice>
    <mc:Fallback xmlns="">
      <p:transition spd="slow" advTm="47793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err="1"/>
              <a:t>엔트리</a:t>
            </a:r>
            <a:endParaRPr lang="ko-KR" altLang="en-US" dirty="0"/>
          </a:p>
        </p:txBody>
      </p:sp>
      <p:sp>
        <p:nvSpPr>
          <p:cNvPr id="3" name="Freeform 3"/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1208088" y="2017713"/>
            <a:ext cx="6629400" cy="1524000"/>
          </a:xfrm>
          <a:prstGeom prst="rect">
            <a:avLst/>
          </a:prstGeom>
          <a:solidFill>
            <a:srgbClr val="E085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32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화일의</a:t>
            </a:r>
            <a:r>
              <a:rPr lang="ko-KR" altLang="en-US" sz="32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</a:t>
            </a:r>
            <a:endParaRPr lang="en-US" altLang="ko-KR" sz="32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gray">
          <a:xfrm rot="10800000">
            <a:off x="6115050" y="3962400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gray">
          <a:xfrm>
            <a:off x="1227138" y="4151313"/>
            <a:ext cx="6629400" cy="1524000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32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엔트리의</a:t>
            </a:r>
            <a:r>
              <a:rPr lang="ko-KR" altLang="en-US" sz="32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구조</a:t>
            </a:r>
            <a:endParaRPr lang="en-US" altLang="ko-KR" sz="32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[</a:t>
            </a:r>
            <a:r>
              <a:rPr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키 값들</a:t>
            </a:r>
            <a:r>
              <a:rPr lang="en-US" altLang="ko-KR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 주소</a:t>
            </a:r>
            <a:r>
              <a:rPr lang="en-US" altLang="ko-KR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5073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34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214283" y="4714884"/>
            <a:ext cx="3277598" cy="1271587"/>
          </a:xfrm>
        </p:spPr>
        <p:txBody>
          <a:bodyPr/>
          <a:lstStyle/>
          <a:p>
            <a:r>
              <a:rPr lang="ko-KR" altLang="en-US" sz="2400" b="1" dirty="0"/>
              <a:t>일반적인 인덱스 구조</a:t>
            </a:r>
            <a:endParaRPr lang="en-US" altLang="ko-KR" sz="2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5868145" y="1844824"/>
            <a:ext cx="144015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ectangle 8"/>
          <p:cNvSpPr>
            <a:spLocks noChangeArrowheads="1"/>
          </p:cNvSpPr>
          <p:nvPr/>
        </p:nvSpPr>
        <p:spPr bwMode="gray">
          <a:xfrm>
            <a:off x="214283" y="692696"/>
            <a:ext cx="3240360" cy="828965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20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엔트리의</a:t>
            </a:r>
            <a:r>
              <a:rPr lang="ko-KR" altLang="en-US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구조</a:t>
            </a:r>
            <a:endParaRPr lang="en-US" altLang="ko-KR" sz="20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6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[</a:t>
            </a:r>
            <a:r>
              <a:rPr lang="ko-KR" altLang="en-US" sz="16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키 값들</a:t>
            </a:r>
            <a:r>
              <a:rPr lang="en-US" altLang="ko-KR" sz="16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 주소</a:t>
            </a:r>
            <a:r>
              <a:rPr lang="en-US" altLang="ko-KR" sz="16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215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15"/>
    </mc:Choice>
    <mc:Fallback xmlns="">
      <p:transition spd="slow" advTm="24191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35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214282" y="4714884"/>
            <a:ext cx="4894263" cy="1271587"/>
          </a:xfrm>
        </p:spPr>
        <p:txBody>
          <a:bodyPr/>
          <a:lstStyle/>
          <a:p>
            <a:r>
              <a:rPr lang="ko-KR" altLang="en-US" sz="2400" b="1" dirty="0"/>
              <a:t>일반적인 인덱스 구조</a:t>
            </a:r>
            <a:endParaRPr lang="en-US" altLang="ko-KR" sz="2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8331188" y="1844823"/>
            <a:ext cx="201252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826657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알고리즘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1215863"/>
            <a:ext cx="3960440" cy="772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 해당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블록포인터가 가리키는 블록부터 원하는 레코드를 찾는다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6151517"/>
            <a:ext cx="295232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051"/>
    </mc:Choice>
    <mc:Fallback xmlns="">
      <p:transition spd="slow" advTm="102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36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312187" y="6093296"/>
            <a:ext cx="3277598" cy="611621"/>
          </a:xfrm>
        </p:spPr>
        <p:txBody>
          <a:bodyPr/>
          <a:lstStyle/>
          <a:p>
            <a:r>
              <a:rPr lang="ko-KR" altLang="en-US" sz="2400" b="1" dirty="0"/>
              <a:t>일반적인 인덱스 구조</a:t>
            </a:r>
            <a:endParaRPr lang="en-US" altLang="ko-KR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868426" y="3685556"/>
            <a:ext cx="143453" cy="460183"/>
            <a:chOff x="648000" y="1916832"/>
            <a:chExt cx="360040" cy="432048"/>
          </a:xfrm>
        </p:grpSpPr>
        <p:cxnSp>
          <p:nvCxnSpPr>
            <p:cNvPr id="18" name="직선 화살표 연결선 17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74" name="오른쪽 화살표 73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835696" y="4635201"/>
            <a:ext cx="1080121" cy="1458095"/>
            <a:chOff x="6588224" y="1556792"/>
            <a:chExt cx="864098" cy="1140784"/>
          </a:xfrm>
        </p:grpSpPr>
        <p:grpSp>
          <p:nvGrpSpPr>
            <p:cNvPr id="76" name="그룹 7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588224" y="1988840"/>
              <a:ext cx="864098" cy="708736"/>
              <a:chOff x="6588224" y="1556792"/>
              <a:chExt cx="864098" cy="708736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588228" y="212151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6876258" y="212151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79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97"/>
    </mc:Choice>
    <mc:Fallback xmlns="">
      <p:transition spd="slow" advTm="40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3" grpId="0" animBg="1"/>
      <p:bldP spid="7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37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779648" y="1196752"/>
            <a:ext cx="987740" cy="478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5696" y="3089281"/>
            <a:ext cx="1080120" cy="1397555"/>
            <a:chOff x="6588224" y="1556792"/>
            <a:chExt cx="864097" cy="999604"/>
          </a:xfrm>
        </p:grpSpPr>
        <p:grpSp>
          <p:nvGrpSpPr>
            <p:cNvPr id="96" name="그룹 9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1835698" y="4635202"/>
            <a:ext cx="1080120" cy="1184041"/>
            <a:chOff x="6588224" y="1556792"/>
            <a:chExt cx="864097" cy="999604"/>
          </a:xfrm>
        </p:grpSpPr>
        <p:grpSp>
          <p:nvGrpSpPr>
            <p:cNvPr id="75" name="그룹 74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16" name="직선 화살표 연결선 115"/>
          <p:cNvCxnSpPr/>
          <p:nvPr/>
        </p:nvCxnSpPr>
        <p:spPr>
          <a:xfrm flipV="1">
            <a:off x="2779648" y="1268760"/>
            <a:ext cx="987740" cy="193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779648" y="1268760"/>
            <a:ext cx="98774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2779648" y="2132856"/>
            <a:ext cx="987740" cy="143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endCxn id="66" idx="1"/>
          </p:cNvCxnSpPr>
          <p:nvPr/>
        </p:nvCxnSpPr>
        <p:spPr>
          <a:xfrm flipV="1">
            <a:off x="2779648" y="3100110"/>
            <a:ext cx="993351" cy="6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endCxn id="2" idx="1"/>
          </p:cNvCxnSpPr>
          <p:nvPr/>
        </p:nvCxnSpPr>
        <p:spPr>
          <a:xfrm flipV="1">
            <a:off x="2779648" y="3641683"/>
            <a:ext cx="3375683" cy="108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2779648" y="4001723"/>
            <a:ext cx="987740" cy="86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3" name="직선 화살표 연결선 289792"/>
          <p:cNvCxnSpPr/>
          <p:nvPr/>
        </p:nvCxnSpPr>
        <p:spPr>
          <a:xfrm flipV="1">
            <a:off x="2779645" y="4869160"/>
            <a:ext cx="987743" cy="19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7" name="직선 화살표 연결선 289796"/>
          <p:cNvCxnSpPr/>
          <p:nvPr/>
        </p:nvCxnSpPr>
        <p:spPr>
          <a:xfrm>
            <a:off x="2779648" y="5229200"/>
            <a:ext cx="1008577" cy="5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804" name="꺾인 연결선 289803"/>
          <p:cNvCxnSpPr/>
          <p:nvPr/>
        </p:nvCxnSpPr>
        <p:spPr>
          <a:xfrm rot="16200000" flipH="1">
            <a:off x="2458120" y="4550244"/>
            <a:ext cx="125648" cy="56965"/>
          </a:xfrm>
          <a:prstGeom prst="bentConnector3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오른쪽 화살표 141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119" name="Rectangle 3"/>
          <p:cNvSpPr>
            <a:spLocks noGrp="1" noChangeArrowheads="1"/>
          </p:cNvSpPr>
          <p:nvPr>
            <p:ph type="title"/>
          </p:nvPr>
        </p:nvSpPr>
        <p:spPr>
          <a:xfrm>
            <a:off x="312187" y="6093296"/>
            <a:ext cx="3277598" cy="611621"/>
          </a:xfrm>
        </p:spPr>
        <p:txBody>
          <a:bodyPr/>
          <a:lstStyle/>
          <a:p>
            <a:r>
              <a:rPr lang="ko-KR" altLang="en-US" sz="2400" b="1" dirty="0"/>
              <a:t>일반적인 인덱스 구조</a:t>
            </a:r>
            <a:endParaRPr lang="en-US" altLang="ko-KR" sz="2400" b="1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466075" y="1575886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인덱스에서의 분할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1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02"/>
    </mc:Choice>
    <mc:Fallback xmlns="">
      <p:transition spd="slow" advTm="18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38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95536" y="6151517"/>
            <a:ext cx="266429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79648" y="1196752"/>
            <a:ext cx="987740" cy="478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5696" y="3089281"/>
            <a:ext cx="1080120" cy="1401905"/>
            <a:chOff x="6588224" y="1556792"/>
            <a:chExt cx="864097" cy="999604"/>
          </a:xfrm>
        </p:grpSpPr>
        <p:grpSp>
          <p:nvGrpSpPr>
            <p:cNvPr id="96" name="그룹 9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1835698" y="4635202"/>
            <a:ext cx="1080120" cy="1184041"/>
            <a:chOff x="6588224" y="1556792"/>
            <a:chExt cx="864097" cy="999604"/>
          </a:xfrm>
        </p:grpSpPr>
        <p:grpSp>
          <p:nvGrpSpPr>
            <p:cNvPr id="75" name="그룹 74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16" name="직선 화살표 연결선 115"/>
          <p:cNvCxnSpPr/>
          <p:nvPr/>
        </p:nvCxnSpPr>
        <p:spPr>
          <a:xfrm flipV="1">
            <a:off x="2779648" y="1268760"/>
            <a:ext cx="987740" cy="193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779648" y="1268760"/>
            <a:ext cx="98774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2779648" y="2132856"/>
            <a:ext cx="987740" cy="143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endCxn id="66" idx="1"/>
          </p:cNvCxnSpPr>
          <p:nvPr/>
        </p:nvCxnSpPr>
        <p:spPr>
          <a:xfrm flipV="1">
            <a:off x="2779648" y="3100110"/>
            <a:ext cx="993351" cy="6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endCxn id="2" idx="1"/>
          </p:cNvCxnSpPr>
          <p:nvPr/>
        </p:nvCxnSpPr>
        <p:spPr>
          <a:xfrm flipV="1">
            <a:off x="2779648" y="3641683"/>
            <a:ext cx="3375683" cy="108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2779648" y="4001723"/>
            <a:ext cx="987740" cy="86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3" name="직선 화살표 연결선 289792"/>
          <p:cNvCxnSpPr/>
          <p:nvPr/>
        </p:nvCxnSpPr>
        <p:spPr>
          <a:xfrm flipV="1">
            <a:off x="2779645" y="4869160"/>
            <a:ext cx="987743" cy="19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7" name="직선 화살표 연결선 289796"/>
          <p:cNvCxnSpPr/>
          <p:nvPr/>
        </p:nvCxnSpPr>
        <p:spPr>
          <a:xfrm>
            <a:off x="2779648" y="5229200"/>
            <a:ext cx="1008577" cy="5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804" name="꺾인 연결선 289803"/>
          <p:cNvCxnSpPr/>
          <p:nvPr/>
        </p:nvCxnSpPr>
        <p:spPr>
          <a:xfrm rot="16200000" flipH="1">
            <a:off x="2458120" y="4550244"/>
            <a:ext cx="125648" cy="56965"/>
          </a:xfrm>
          <a:prstGeom prst="bentConnector3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오른쪽 화살표 141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24"/>
    </mc:Choice>
    <mc:Fallback xmlns="">
      <p:transition spd="slow" advTm="15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39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464496" cy="6230959"/>
          </a:xfrm>
        </p:spPr>
      </p:pic>
      <p:grpSp>
        <p:nvGrpSpPr>
          <p:cNvPr id="6" name="그룹 5"/>
          <p:cNvGrpSpPr/>
          <p:nvPr/>
        </p:nvGrpSpPr>
        <p:grpSpPr>
          <a:xfrm>
            <a:off x="6228185" y="1772816"/>
            <a:ext cx="129244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341313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730" y="742317"/>
            <a:ext cx="339617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883212" y="137101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HY견고딕" panose="02030600000101010101" pitchFamily="18" charset="-127"/>
                <a:ea typeface="HY견고딕" panose="02030600000101010101" pitchFamily="18" charset="-127"/>
              </a:rPr>
              <a:t>4-1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71414" y="1782427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4-2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837" y="3551627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-2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335193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-1</a:t>
            </a:r>
            <a:endParaRPr lang="ko-KR" altLang="en-US" sz="1100" dirty="0"/>
          </a:p>
        </p:txBody>
      </p:sp>
      <p:sp>
        <p:nvSpPr>
          <p:cNvPr id="35" name="오른쪽 화살표 34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4 </a:t>
            </a:r>
          </a:p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75656" y="1694344"/>
            <a:ext cx="2025912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인덱스에서의 </a:t>
            </a:r>
            <a:r>
              <a:rPr lang="ko-KR" altLang="en-US" sz="12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병합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재분배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35"/>
    </mc:Choice>
    <mc:Fallback xmlns="">
      <p:transition spd="slow" advTm="28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레코드의 특징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571604" y="1809744"/>
            <a:ext cx="5105401" cy="555625"/>
            <a:chOff x="1248" y="1152"/>
            <a:chExt cx="3216" cy="350"/>
          </a:xfrm>
        </p:grpSpPr>
        <p:sp>
          <p:nvSpPr>
            <p:cNvPr id="5" name="Line 29"/>
            <p:cNvSpPr>
              <a:spLocks noChangeShapeType="1"/>
            </p:cNvSpPr>
            <p:nvPr/>
          </p:nvSpPr>
          <p:spPr bwMode="auto">
            <a:xfrm>
              <a:off x="1440" y="15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 rot="3419336">
              <a:off x="1261" y="113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54D060"/>
                </a:gs>
                <a:gs pos="100000">
                  <a:srgbClr val="54D06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4D060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2013" y="1182"/>
              <a:ext cx="179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필드의 개수는 동일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gray">
            <a:xfrm>
              <a:off x="1296" y="116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1</a:t>
              </a: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1571604" y="2571744"/>
            <a:ext cx="5105400" cy="555625"/>
            <a:chOff x="1248" y="1632"/>
            <a:chExt cx="3216" cy="350"/>
          </a:xfrm>
        </p:grpSpPr>
        <p:sp>
          <p:nvSpPr>
            <p:cNvPr id="10" name="Line 35"/>
            <p:cNvSpPr>
              <a:spLocks noChangeShapeType="1"/>
            </p:cNvSpPr>
            <p:nvPr/>
          </p:nvSpPr>
          <p:spPr bwMode="auto">
            <a:xfrm>
              <a:off x="1440" y="198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/>
          </p:nvSpPr>
          <p:spPr bwMode="gray">
            <a:xfrm rot="3419336">
              <a:off x="1261" y="161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8E97EE"/>
                </a:gs>
                <a:gs pos="100000">
                  <a:srgbClr val="8E97EE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E97EE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2" name="Text Box 36"/>
            <p:cNvSpPr txBox="1">
              <a:spLocks noChangeArrowheads="1"/>
            </p:cNvSpPr>
            <p:nvPr/>
          </p:nvSpPr>
          <p:spPr bwMode="auto">
            <a:xfrm>
              <a:off x="2013" y="1677"/>
              <a:ext cx="205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각 필드의 크기는 고정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gray">
            <a:xfrm>
              <a:off x="1296" y="164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2</a:t>
              </a:r>
            </a:p>
          </p:txBody>
        </p:sp>
      </p:grpSp>
      <p:grpSp>
        <p:nvGrpSpPr>
          <p:cNvPr id="14" name="Group 60"/>
          <p:cNvGrpSpPr>
            <a:grpSpLocks/>
          </p:cNvGrpSpPr>
          <p:nvPr/>
        </p:nvGrpSpPr>
        <p:grpSpPr bwMode="auto">
          <a:xfrm>
            <a:off x="1571604" y="3463919"/>
            <a:ext cx="5105400" cy="555625"/>
            <a:chOff x="1248" y="2194"/>
            <a:chExt cx="3216" cy="350"/>
          </a:xfrm>
        </p:grpSpPr>
        <p:sp>
          <p:nvSpPr>
            <p:cNvPr id="15" name="Line 40"/>
            <p:cNvSpPr>
              <a:spLocks noChangeShapeType="1"/>
            </p:cNvSpPr>
            <p:nvPr/>
          </p:nvSpPr>
          <p:spPr bwMode="auto">
            <a:xfrm>
              <a:off x="1440" y="254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gray">
            <a:xfrm rot="3419336">
              <a:off x="1261" y="2181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4383E1"/>
                </a:gs>
                <a:gs pos="100000">
                  <a:srgbClr val="438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4383E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7" name="Text Box 41"/>
            <p:cNvSpPr txBox="1">
              <a:spLocks noChangeArrowheads="1"/>
            </p:cNvSpPr>
            <p:nvPr/>
          </p:nvSpPr>
          <p:spPr bwMode="auto">
            <a:xfrm>
              <a:off x="2013" y="2217"/>
              <a:ext cx="2443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모든 레코드의 크기는 동일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gray">
            <a:xfrm>
              <a:off x="1296" y="2208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72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40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grpSp>
        <p:nvGrpSpPr>
          <p:cNvPr id="6" name="그룹 5"/>
          <p:cNvGrpSpPr/>
          <p:nvPr/>
        </p:nvGrpSpPr>
        <p:grpSpPr>
          <a:xfrm>
            <a:off x="8331188" y="1844823"/>
            <a:ext cx="201252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826657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730" y="1227661"/>
            <a:ext cx="396044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6151517"/>
            <a:ext cx="273630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7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00"/>
    </mc:Choice>
    <mc:Fallback xmlns="">
      <p:transition spd="slow" advTm="23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/>
              <a:t>순서화일의</a:t>
            </a:r>
            <a:r>
              <a:rPr lang="ko-KR" altLang="en-US" sz="2000" b="1" dirty="0"/>
              <a:t>  </a:t>
            </a:r>
            <a:r>
              <a:rPr lang="ko-KR" altLang="en-US" sz="2000" b="1" dirty="0" err="1"/>
              <a:t>순서키</a:t>
            </a:r>
            <a:r>
              <a:rPr lang="ko-KR" altLang="en-US" sz="2000" b="1" dirty="0"/>
              <a:t> 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634554" y="304800"/>
            <a:ext cx="6018909" cy="6196034"/>
          </a:xfrm>
        </p:spPr>
      </p:pic>
      <p:sp>
        <p:nvSpPr>
          <p:cNvPr id="2" name="직사각형 1"/>
          <p:cNvSpPr/>
          <p:nvPr/>
        </p:nvSpPr>
        <p:spPr>
          <a:xfrm>
            <a:off x="160462" y="308273"/>
            <a:ext cx="5184576" cy="619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중복 없는 필드에 의한 </a:t>
            </a:r>
            <a:r>
              <a:rPr lang="ko-KR" altLang="en-US" sz="2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순서화일을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위한 </a:t>
            </a:r>
            <a:endParaRPr lang="en-US" altLang="ko-KR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 대하여 생각해 보자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앞에서 배운 방식으로 만들면 될까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 연산을 생각해보자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82"/>
    </mc:Choice>
    <mc:Fallback xmlns="">
      <p:transition spd="slow" advTm="289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74097" y="-2218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27664" y="12099"/>
            <a:ext cx="234253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4102" y="27757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1298147" y="560397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298147" y="3620307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98089" y="3931770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591" y="12099"/>
            <a:ext cx="4104456" cy="64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직사각형 90"/>
          <p:cNvSpPr/>
          <p:nvPr/>
        </p:nvSpPr>
        <p:spPr>
          <a:xfrm>
            <a:off x="4443406" y="39483"/>
            <a:ext cx="221634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5020622" y="2806148"/>
            <a:ext cx="1045152" cy="1267945"/>
            <a:chOff x="6588224" y="1556792"/>
            <a:chExt cx="864237" cy="150202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44" name="직사각형 14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588224" y="1988840"/>
              <a:ext cx="864237" cy="1069980"/>
              <a:chOff x="6588224" y="1556792"/>
              <a:chExt cx="864237" cy="106998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WP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6588322" y="2299197"/>
                <a:ext cx="360040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6948359" y="2299199"/>
                <a:ext cx="504056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6588369" y="2482754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6948405" y="2482756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6" name="직선 화살표 연결선 145"/>
          <p:cNvCxnSpPr/>
          <p:nvPr/>
        </p:nvCxnSpPr>
        <p:spPr>
          <a:xfrm flipV="1">
            <a:off x="5868144" y="557561"/>
            <a:ext cx="791602" cy="231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5868144" y="582806"/>
            <a:ext cx="791602" cy="23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V="1">
            <a:off x="5868144" y="593952"/>
            <a:ext cx="791602" cy="251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V="1">
            <a:off x="5869384" y="1275423"/>
            <a:ext cx="790362" cy="195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V="1">
            <a:off x="5891440" y="1268760"/>
            <a:ext cx="783626" cy="210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5880596" y="3643444"/>
            <a:ext cx="779150" cy="145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>
            <a:off x="5898037" y="3747266"/>
            <a:ext cx="761709" cy="137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5898037" y="4020578"/>
            <a:ext cx="761709" cy="185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71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40"/>
    </mc:Choice>
    <mc:Fallback xmlns="">
      <p:transition spd="slow" advTm="38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74097" y="-2218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27664" y="12099"/>
            <a:ext cx="234253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4102" y="27757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1298147" y="560397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298147" y="3620307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98089" y="3931770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591" y="12099"/>
            <a:ext cx="4104456" cy="64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직사각형 90"/>
          <p:cNvSpPr/>
          <p:nvPr/>
        </p:nvSpPr>
        <p:spPr>
          <a:xfrm>
            <a:off x="4443406" y="39483"/>
            <a:ext cx="221634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5020622" y="2806148"/>
            <a:ext cx="1045152" cy="1267945"/>
            <a:chOff x="6588224" y="1556792"/>
            <a:chExt cx="864237" cy="150202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44" name="직사각형 14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588224" y="1988840"/>
              <a:ext cx="864237" cy="1069980"/>
              <a:chOff x="6588224" y="1556792"/>
              <a:chExt cx="864237" cy="106998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WP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6588322" y="2299197"/>
                <a:ext cx="360040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6948359" y="2299199"/>
                <a:ext cx="504056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6588369" y="2482754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6948405" y="2482756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6" name="직선 화살표 연결선 145"/>
          <p:cNvCxnSpPr/>
          <p:nvPr/>
        </p:nvCxnSpPr>
        <p:spPr>
          <a:xfrm flipV="1">
            <a:off x="5868144" y="557561"/>
            <a:ext cx="791602" cy="231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5868144" y="582806"/>
            <a:ext cx="791602" cy="23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V="1">
            <a:off x="5868144" y="593952"/>
            <a:ext cx="791602" cy="251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V="1">
            <a:off x="5869384" y="1275423"/>
            <a:ext cx="790362" cy="195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V="1">
            <a:off x="5891440" y="1268760"/>
            <a:ext cx="783626" cy="210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5880596" y="3643444"/>
            <a:ext cx="779150" cy="145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>
            <a:off x="5898037" y="3747266"/>
            <a:ext cx="761709" cy="137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5898037" y="4020578"/>
            <a:ext cx="761709" cy="185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55576" y="1349570"/>
            <a:ext cx="338437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인덱스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55576" y="1772816"/>
            <a:ext cx="338437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파일에서의 블록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증가</a:t>
            </a:r>
          </a:p>
        </p:txBody>
      </p:sp>
      <p:sp>
        <p:nvSpPr>
          <p:cNvPr id="69" name="폭발 2 68"/>
          <p:cNvSpPr/>
          <p:nvPr/>
        </p:nvSpPr>
        <p:spPr>
          <a:xfrm>
            <a:off x="3892172" y="113815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문제가 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0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687"/>
    </mc:Choice>
    <mc:Fallback xmlns="">
      <p:transition spd="slow" advTm="43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932040" y="442282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4285607" y="456599"/>
            <a:ext cx="2342530" cy="64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2045" y="32202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5549979" y="1006803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64952" y="4061352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555857" y="4382096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054179" y="5501996"/>
            <a:ext cx="3816424" cy="306207"/>
            <a:chOff x="539552" y="4653136"/>
            <a:chExt cx="3816424" cy="30620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539552" y="4653136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3568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11561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54766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97971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327585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70790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13995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9552" y="468234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599" y="468234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</a:t>
              </a:r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3646" y="4682342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63881" y="468233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95928" y="4682336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Z</a:t>
              </a:r>
              <a:endParaRPr lang="ko-KR" altLang="en-US" dirty="0"/>
            </a:p>
          </p:txBody>
        </p:sp>
      </p:grpSp>
      <p:sp>
        <p:nvSpPr>
          <p:cNvPr id="41" name="모서리가 둥근 사각형 설명선 40"/>
          <p:cNvSpPr/>
          <p:nvPr/>
        </p:nvSpPr>
        <p:spPr>
          <a:xfrm>
            <a:off x="1475656" y="3079993"/>
            <a:ext cx="3072436" cy="360040"/>
          </a:xfrm>
          <a:prstGeom prst="wedgeRoundRectCallout">
            <a:avLst>
              <a:gd name="adj1" fmla="val 56672"/>
              <a:gd name="adj2" fmla="val 78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키 필드의 의미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580090" y="3797697"/>
            <a:ext cx="280120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특정 값이 아니라 값의 범위이다</a:t>
            </a:r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70" y="-9853"/>
            <a:ext cx="3160986" cy="29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382"/>
    </mc:Choice>
    <mc:Fallback xmlns="">
      <p:transition spd="slow" advTm="317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932040" y="0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4285607" y="14317"/>
            <a:ext cx="2342530" cy="64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2045" y="2777956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5556090" y="562615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56090" y="3622525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556032" y="3933988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691680" y="5517418"/>
            <a:ext cx="3816424" cy="306207"/>
            <a:chOff x="539552" y="4653136"/>
            <a:chExt cx="3816424" cy="30620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539552" y="4653136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3568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11561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54766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97971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327585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70790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13995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9552" y="468234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599" y="468234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</a:t>
              </a:r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3646" y="4682342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63881" y="468233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95928" y="4682336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Z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43808" y="5463224"/>
            <a:ext cx="57582" cy="18000"/>
            <a:chOff x="1691680" y="4598942"/>
            <a:chExt cx="57582" cy="18000"/>
          </a:xfrm>
        </p:grpSpPr>
        <p:sp>
          <p:nvSpPr>
            <p:cNvPr id="95" name="타원 94"/>
            <p:cNvSpPr/>
            <p:nvPr/>
          </p:nvSpPr>
          <p:spPr>
            <a:xfrm>
              <a:off x="1691680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31262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1650" y="5445224"/>
            <a:ext cx="57582" cy="18000"/>
            <a:chOff x="4189522" y="4580942"/>
            <a:chExt cx="57582" cy="18000"/>
          </a:xfrm>
        </p:grpSpPr>
        <p:sp>
          <p:nvSpPr>
            <p:cNvPr id="97" name="타원 96"/>
            <p:cNvSpPr/>
            <p:nvPr/>
          </p:nvSpPr>
          <p:spPr>
            <a:xfrm>
              <a:off x="4189522" y="4580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4229104" y="4580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61985" y="5463224"/>
            <a:ext cx="395192" cy="23938"/>
            <a:chOff x="709857" y="4598942"/>
            <a:chExt cx="395192" cy="23938"/>
          </a:xfrm>
        </p:grpSpPr>
        <p:sp>
          <p:nvSpPr>
            <p:cNvPr id="3" name="타원 2"/>
            <p:cNvSpPr/>
            <p:nvPr/>
          </p:nvSpPr>
          <p:spPr>
            <a:xfrm>
              <a:off x="709857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43700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789219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828801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862257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896100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941619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981201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961215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995058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1040577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080159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56329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790172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835691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875273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908729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942572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988091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1027673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007687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1041530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1087049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278759" y="5463790"/>
            <a:ext cx="246575" cy="18566"/>
            <a:chOff x="1126631" y="4599508"/>
            <a:chExt cx="246575" cy="18566"/>
          </a:xfrm>
        </p:grpSpPr>
        <p:sp>
          <p:nvSpPr>
            <p:cNvPr id="89" name="타원 88"/>
            <p:cNvSpPr/>
            <p:nvPr/>
          </p:nvSpPr>
          <p:spPr>
            <a:xfrm>
              <a:off x="1194696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8539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1315624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355206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1126631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251520" y="2988294"/>
            <a:ext cx="3384376" cy="3513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파일에서의 블록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증가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2579525" y="1536443"/>
            <a:ext cx="3089238" cy="66640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키 필드의 값은 값의 범위를 표현한 것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51520" y="2564904"/>
            <a:ext cx="3384376" cy="3513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인덱스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39552" y="3486535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1157880" y="3620478"/>
            <a:ext cx="2982072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순서 필드 값의 분포 불균형 때문</a:t>
            </a:r>
          </a:p>
        </p:txBody>
      </p:sp>
      <p:sp>
        <p:nvSpPr>
          <p:cNvPr id="116" name="오른쪽 화살표 115"/>
          <p:cNvSpPr/>
          <p:nvPr/>
        </p:nvSpPr>
        <p:spPr>
          <a:xfrm>
            <a:off x="1043608" y="4029124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661936" y="4163067"/>
            <a:ext cx="3630144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키 범위가 균등하게 분할된 것이 문제</a:t>
            </a:r>
          </a:p>
        </p:txBody>
      </p:sp>
      <p:sp>
        <p:nvSpPr>
          <p:cNvPr id="118" name="오른쪽 화살표 117"/>
          <p:cNvSpPr/>
          <p:nvPr/>
        </p:nvSpPr>
        <p:spPr>
          <a:xfrm>
            <a:off x="1619672" y="4660665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194097" y="4695179"/>
            <a:ext cx="3630144" cy="5095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엔트리가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표현하는 범위에 블록이 하나씩만 들어가도록 분할할 수 있을까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76263" y="6146943"/>
            <a:ext cx="3831841" cy="350361"/>
            <a:chOff x="1676263" y="6146943"/>
            <a:chExt cx="3831841" cy="350361"/>
          </a:xfrm>
        </p:grpSpPr>
        <p:cxnSp>
          <p:nvCxnSpPr>
            <p:cNvPr id="121" name="직선 연결선 120"/>
            <p:cNvCxnSpPr/>
            <p:nvPr/>
          </p:nvCxnSpPr>
          <p:spPr>
            <a:xfrm>
              <a:off x="1691680" y="6219137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1835696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2267744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2699792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3131840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4427984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4860032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5292080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그룹 133"/>
            <p:cNvGrpSpPr/>
            <p:nvPr/>
          </p:nvGrpSpPr>
          <p:grpSpPr>
            <a:xfrm>
              <a:off x="2843808" y="6164943"/>
              <a:ext cx="57582" cy="18000"/>
              <a:chOff x="1691680" y="4598942"/>
              <a:chExt cx="57582" cy="18000"/>
            </a:xfrm>
          </p:grpSpPr>
          <p:sp>
            <p:nvSpPr>
              <p:cNvPr id="135" name="타원 134"/>
              <p:cNvSpPr/>
              <p:nvPr/>
            </p:nvSpPr>
            <p:spPr>
              <a:xfrm>
                <a:off x="1691680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1731262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341650" y="6146943"/>
              <a:ext cx="57582" cy="18000"/>
              <a:chOff x="4189522" y="4580942"/>
              <a:chExt cx="57582" cy="18000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4189522" y="4580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4229104" y="4580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1861985" y="6164943"/>
              <a:ext cx="395192" cy="23938"/>
              <a:chOff x="709857" y="4598942"/>
              <a:chExt cx="395192" cy="23938"/>
            </a:xfrm>
          </p:grpSpPr>
          <p:sp>
            <p:nvSpPr>
              <p:cNvPr id="141" name="타원 140"/>
              <p:cNvSpPr/>
              <p:nvPr/>
            </p:nvSpPr>
            <p:spPr>
              <a:xfrm>
                <a:off x="709857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743700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789219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828801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862257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896100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941619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981201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961215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>
                <a:off x="995058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1040577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1080159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756329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790172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835691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875273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908729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942572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988091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1027673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1007687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041530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1087049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2278759" y="6165509"/>
              <a:ext cx="246575" cy="18566"/>
              <a:chOff x="1126631" y="4599508"/>
              <a:chExt cx="246575" cy="18566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1194696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1228539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1315624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1355206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1126631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0" name="직선 연결선 169"/>
            <p:cNvCxnSpPr/>
            <p:nvPr/>
          </p:nvCxnSpPr>
          <p:spPr>
            <a:xfrm>
              <a:off x="1893092" y="6219498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1950488" y="621985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2051720" y="6220220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2082162" y="6220581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2112604" y="6220942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2143046" y="622130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2173488" y="6221664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2203930" y="622202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2411760" y="622238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1676263" y="6243388"/>
              <a:ext cx="30059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? ?  ????                                                ?</a:t>
              </a:r>
              <a:endParaRPr lang="ko-KR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478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556"/>
    </mc:Choice>
    <mc:Fallback xmlns="">
      <p:transition spd="slow" advTm="60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/>
              <a:t>순서화일의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순서키</a:t>
            </a:r>
            <a:r>
              <a:rPr lang="ko-KR" altLang="en-US" sz="2000" b="1" dirty="0"/>
              <a:t> 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634554" y="304800"/>
            <a:ext cx="6018909" cy="6196034"/>
          </a:xfrm>
        </p:spPr>
      </p:pic>
      <p:sp>
        <p:nvSpPr>
          <p:cNvPr id="6" name="모서리가 둥근 직사각형 5"/>
          <p:cNvSpPr/>
          <p:nvPr/>
        </p:nvSpPr>
        <p:spPr>
          <a:xfrm>
            <a:off x="323528" y="404664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알고리즘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793870"/>
            <a:ext cx="3960440" cy="772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 해당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블록포인터가 가리키는 블록부터 원하는 레코드를 찾는다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47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/>
              <a:t>순서화일의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순서키</a:t>
            </a:r>
            <a:r>
              <a:rPr lang="ko-KR" altLang="en-US" sz="2000" b="1" dirty="0"/>
              <a:t> 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665638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213473" y="13472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01675" y="517020"/>
            <a:ext cx="396044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48264" y="1005621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Adams, Sam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544436" y="1974487"/>
            <a:ext cx="1722123" cy="518409"/>
            <a:chOff x="6588224" y="1556792"/>
            <a:chExt cx="864096" cy="576064"/>
          </a:xfrm>
        </p:grpSpPr>
        <p:grpSp>
          <p:nvGrpSpPr>
            <p:cNvPr id="12" name="그룹 1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296697" y="1802582"/>
            <a:ext cx="634736" cy="834331"/>
            <a:chOff x="6257250" y="1848216"/>
            <a:chExt cx="634736" cy="861098"/>
          </a:xfrm>
        </p:grpSpPr>
        <p:cxnSp>
          <p:nvCxnSpPr>
            <p:cNvPr id="51" name="꺾인 연결선 50"/>
            <p:cNvCxnSpPr>
              <a:endCxn id="22" idx="0"/>
            </p:cNvCxnSpPr>
            <p:nvPr/>
          </p:nvCxnSpPr>
          <p:spPr>
            <a:xfrm>
              <a:off x="6257250" y="1848216"/>
              <a:ext cx="634735" cy="19790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16" idx="2"/>
            </p:cNvCxnSpPr>
            <p:nvPr/>
          </p:nvCxnSpPr>
          <p:spPr>
            <a:xfrm rot="5400000">
              <a:off x="6500302" y="2317630"/>
              <a:ext cx="148637" cy="63473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32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409"/>
    </mc:Choice>
    <mc:Fallback xmlns="">
      <p:transition spd="slow" advTm="299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48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/>
              <a:t>순서화일의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순서키</a:t>
            </a:r>
            <a:r>
              <a:rPr lang="ko-KR" altLang="en-US" sz="2000" b="1" dirty="0"/>
              <a:t> 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449613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23528" y="12910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730" y="530112"/>
            <a:ext cx="354019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44208" y="1331623"/>
            <a:ext cx="2520280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 반영하는가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60232" y="1772816"/>
            <a:ext cx="23042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병합이 일어났을 때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60232" y="2214009"/>
            <a:ext cx="23042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재분배가 일어났을 때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60232" y="2655202"/>
            <a:ext cx="2304256" cy="55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첫번재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레코드가 삭제되었을 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38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91"/>
    </mc:Choice>
    <mc:Fallback xmlns="">
      <p:transition spd="slow" advTm="427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49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41" y="5338948"/>
            <a:ext cx="2363634" cy="1074552"/>
          </a:xfrm>
        </p:spPr>
        <p:txBody>
          <a:bodyPr/>
          <a:lstStyle/>
          <a:p>
            <a:r>
              <a:rPr lang="ko-KR" altLang="en-US" sz="2000" b="1" dirty="0" err="1"/>
              <a:t>순서화일의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순서키</a:t>
            </a:r>
            <a:r>
              <a:rPr lang="ko-KR" altLang="en-US" sz="2000" b="1" dirty="0"/>
              <a:t> 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449613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23528" y="12910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730" y="530112"/>
            <a:ext cx="354019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44208" y="1268760"/>
            <a:ext cx="2304256" cy="55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첫번재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레코드가 삭제되었을 때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-34035" y="3007730"/>
            <a:ext cx="2717105" cy="952677"/>
            <a:chOff x="-34035" y="3007730"/>
            <a:chExt cx="2717105" cy="952677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79512" y="3501008"/>
              <a:ext cx="2232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23528" y="3429000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339752" y="3429000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-34035" y="3521913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Adams,John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4195" y="3714186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Alexander,Ed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0566" y="3007730"/>
              <a:ext cx="8178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Alfred,Bob</a:t>
              </a:r>
              <a:endParaRPr lang="ko-KR" altLang="en-US" sz="1000" dirty="0"/>
            </a:p>
          </p:txBody>
        </p:sp>
        <p:cxnSp>
          <p:nvCxnSpPr>
            <p:cNvPr id="39" name="직선 연결선 38"/>
            <p:cNvCxnSpPr>
              <a:endCxn id="35" idx="0"/>
            </p:cNvCxnSpPr>
            <p:nvPr/>
          </p:nvCxnSpPr>
          <p:spPr>
            <a:xfrm flipH="1">
              <a:off x="1210867" y="3436096"/>
              <a:ext cx="2290" cy="278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379493" y="3289955"/>
              <a:ext cx="2290" cy="278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905293" y="3521912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Allen,Troy</a:t>
              </a:r>
              <a:endParaRPr lang="ko-KR" altLang="en-US" sz="1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33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922"/>
    </mc:Choice>
    <mc:Fallback xmlns="">
      <p:transition spd="slow" advTm="467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7535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자료구조에서 성능을 결정하는 가장 중요한 요소는 무엇이었나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-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시간복잡도 측면에서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- </a:t>
              </a:r>
              <a:r>
                <a:rPr lang="ko-KR" altLang="en-US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공간복잡도 측면에서</a:t>
              </a:r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동녘B" pitchFamily="18" charset="-127"/>
              </a:rPr>
              <a:t>기억을 되살려 봅시다</a:t>
            </a:r>
            <a:r>
              <a:rPr lang="en-US" altLang="ko-KR" dirty="0">
                <a:latin typeface="HY동녘B" pitchFamily="18" charset="-127"/>
              </a:rPr>
              <a:t>.</a:t>
            </a:r>
            <a:endParaRPr lang="ko-KR" altLang="en-US" dirty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6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인덱스의 종류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96807" y="1412776"/>
            <a:ext cx="2914278" cy="3289920"/>
            <a:chOff x="1009650" y="1685925"/>
            <a:chExt cx="3475038" cy="3952875"/>
          </a:xfrm>
        </p:grpSpPr>
        <p:sp>
          <p:nvSpPr>
            <p:cNvPr id="4" name="Freeform 4"/>
            <p:cNvSpPr>
              <a:spLocks/>
            </p:cNvSpPr>
            <p:nvPr/>
          </p:nvSpPr>
          <p:spPr bwMode="gray">
            <a:xfrm>
              <a:off x="1009650" y="4483100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33CCCC"/>
                </a:gs>
                <a:gs pos="50000">
                  <a:srgbClr val="33CCCC">
                    <a:gamma/>
                    <a:tint val="21176"/>
                    <a:invGamma/>
                  </a:srgbClr>
                </a:gs>
                <a:gs pos="100000">
                  <a:srgbClr val="33CCCC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gray">
            <a:xfrm rot="10800000">
              <a:off x="3468688" y="1685925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33CCCC"/>
                </a:gs>
                <a:gs pos="50000">
                  <a:srgbClr val="33CCCC">
                    <a:gamma/>
                    <a:tint val="21176"/>
                    <a:invGamma/>
                  </a:srgbClr>
                </a:gs>
                <a:gs pos="100000">
                  <a:srgbClr val="33CCCC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1143000" y="1828800"/>
              <a:ext cx="3200400" cy="3657600"/>
            </a:xfrm>
            <a:prstGeom prst="rect">
              <a:avLst/>
            </a:prstGeom>
            <a:gradFill rotWithShape="1">
              <a:gsLst>
                <a:gs pos="0">
                  <a:srgbClr val="009999">
                    <a:gamma/>
                    <a:shade val="46275"/>
                    <a:invGamma/>
                  </a:srgbClr>
                </a:gs>
                <a:gs pos="50000">
                  <a:srgbClr val="009999"/>
                </a:gs>
                <a:gs pos="100000">
                  <a:srgbClr val="0099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r>
                <a:rPr lang="ko-KR" altLang="en-US" sz="2000" dirty="0">
                  <a:solidFill>
                    <a:srgbClr val="FFFFFF"/>
                  </a:solidFill>
                  <a:latin typeface="HY동녘M" pitchFamily="18" charset="-127"/>
                  <a:ea typeface="HY동녘M" pitchFamily="18" charset="-127"/>
                </a:rPr>
                <a:t>밀집 인덱스</a:t>
              </a:r>
              <a:endParaRPr lang="en-US" altLang="ko-KR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화일내의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000" i="1" dirty="0">
                  <a:solidFill>
                    <a:srgbClr val="FF0000"/>
                  </a:solidFill>
                  <a:latin typeface="HY동녘M" pitchFamily="18" charset="-127"/>
                  <a:ea typeface="HY동녘M" pitchFamily="18" charset="-127"/>
                </a:rPr>
                <a:t>모든</a:t>
              </a:r>
              <a:r>
                <a:rPr lang="ko-KR" altLang="en-US" sz="2000" i="1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탐색 키 값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(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즉</a:t>
              </a:r>
              <a:r>
                <a:rPr lang="en-US" altLang="ko-KR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모든 레코드</a:t>
              </a:r>
              <a:r>
                <a:rPr lang="en-US" altLang="ko-KR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)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에 대한 인덱스 엔트리를 정의</a:t>
              </a:r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10323" y="1412776"/>
            <a:ext cx="2886013" cy="3289920"/>
            <a:chOff x="4724400" y="1685925"/>
            <a:chExt cx="3475038" cy="3952875"/>
          </a:xfrm>
        </p:grpSpPr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4724400" y="4483100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FFCC66"/>
                </a:gs>
                <a:gs pos="50000">
                  <a:srgbClr val="FFCC66">
                    <a:gamma/>
                    <a:tint val="21176"/>
                    <a:invGamma/>
                  </a:srgbClr>
                </a:gs>
                <a:gs pos="100000">
                  <a:srgbClr val="FFCC66"/>
                </a:gs>
              </a:gsLst>
              <a:lin ang="0" scaled="1"/>
            </a:gradFill>
            <a:ln w="0">
              <a:solidFill>
                <a:srgbClr val="DFE29A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 rot="10800000">
              <a:off x="7183438" y="1685925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FFCC66"/>
                </a:gs>
                <a:gs pos="50000">
                  <a:srgbClr val="FFCC66">
                    <a:gamma/>
                    <a:tint val="21176"/>
                    <a:invGamma/>
                  </a:srgbClr>
                </a:gs>
                <a:gs pos="100000">
                  <a:srgbClr val="FFCC66"/>
                </a:gs>
              </a:gsLst>
              <a:lin ang="0" scaled="1"/>
            </a:gradFill>
            <a:ln w="0">
              <a:solidFill>
                <a:srgbClr val="DFE29A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gray">
            <a:xfrm>
              <a:off x="4857750" y="1828800"/>
              <a:ext cx="3200400" cy="3657600"/>
            </a:xfrm>
            <a:prstGeom prst="rect">
              <a:avLst/>
            </a:prstGeom>
            <a:gradFill rotWithShape="1">
              <a:gsLst>
                <a:gs pos="0">
                  <a:srgbClr val="D85E28">
                    <a:gamma/>
                    <a:shade val="46275"/>
                    <a:invGamma/>
                  </a:srgbClr>
                </a:gs>
                <a:gs pos="50000">
                  <a:srgbClr val="D85E28"/>
                </a:gs>
                <a:gs pos="100000">
                  <a:srgbClr val="D85E28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r>
                <a:rPr lang="ko-KR" altLang="en-US" sz="2000" dirty="0">
                  <a:solidFill>
                    <a:srgbClr val="FFFFFF"/>
                  </a:solidFill>
                  <a:latin typeface="HY동녘M" pitchFamily="18" charset="-127"/>
                  <a:ea typeface="HY동녘M" pitchFamily="18" charset="-127"/>
                </a:rPr>
                <a:t>희소 인덱스</a:t>
              </a:r>
              <a:endParaRPr lang="en-US" altLang="ko-KR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탐색 값의 </a:t>
              </a:r>
              <a:r>
                <a:rPr lang="ko-KR" altLang="en-US" sz="2000" dirty="0">
                  <a:solidFill>
                    <a:srgbClr val="A7DEEF"/>
                  </a:solidFill>
                  <a:latin typeface="HY동녘M" pitchFamily="18" charset="-127"/>
                  <a:ea typeface="HY동녘M" pitchFamily="18" charset="-127"/>
                </a:rPr>
                <a:t>일부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에 대해서만 인덱스 </a:t>
              </a:r>
              <a:r>
                <a:rPr lang="ko-KR" altLang="en-US" sz="2000" dirty="0" err="1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엔트리를</a:t>
              </a:r>
              <a:r>
                <a:rPr lang="ko-KR" altLang="en-US" sz="2000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정의</a:t>
              </a:r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491880" y="3789040"/>
            <a:ext cx="2828276" cy="291150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51"/>
    </mc:Choice>
    <mc:Fallback xmlns="">
      <p:transition spd="slow" advTm="15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화일의 크기와 성능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43608" y="1556792"/>
            <a:ext cx="6840760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화일의 크기가 클 수록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39752" y="2060848"/>
            <a:ext cx="41044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저장공간 증가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333730" y="2492896"/>
            <a:ext cx="41044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순차검색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 디스크 액세스 증가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3528" y="3212976"/>
            <a:ext cx="4941242" cy="2142640"/>
            <a:chOff x="1189038" y="1714500"/>
            <a:chExt cx="7153275" cy="3357574"/>
          </a:xfrm>
        </p:grpSpPr>
        <p:grpSp>
          <p:nvGrpSpPr>
            <p:cNvPr id="59" name="그룹 16"/>
            <p:cNvGrpSpPr/>
            <p:nvPr/>
          </p:nvGrpSpPr>
          <p:grpSpPr>
            <a:xfrm>
              <a:off x="1189038" y="2112963"/>
              <a:ext cx="7153275" cy="2959111"/>
              <a:chOff x="1189038" y="2112963"/>
              <a:chExt cx="7153275" cy="2857500"/>
            </a:xfrm>
          </p:grpSpPr>
          <p:sp>
            <p:nvSpPr>
              <p:cNvPr id="60" name="AutoShape 81"/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" name="AutoShape 82"/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AutoShape 83"/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3" name="AutoShape 84"/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Text Box 92"/>
              <p:cNvSpPr txBox="1">
                <a:spLocks noChangeArrowheads="1"/>
              </p:cNvSpPr>
              <p:nvPr/>
            </p:nvSpPr>
            <p:spPr bwMode="gray">
              <a:xfrm>
                <a:off x="1357290" y="2563070"/>
                <a:ext cx="6800851" cy="12109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514350" indent="-514350"/>
                <a:endPara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endParaRPr>
              </a:p>
              <a:p>
                <a:pPr marL="514350" indent="-514350" algn="ctr"/>
                <a:r>
                  <a:rPr lang="ko-KR" altLang="en-US" sz="1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밀집인덱스가 좋을까 희소인덱스가 좋을까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65" name="Group 85"/>
            <p:cNvGrpSpPr>
              <a:grpSpLocks/>
            </p:cNvGrpSpPr>
            <p:nvPr/>
          </p:nvGrpSpPr>
          <p:grpSpPr bwMode="auto">
            <a:xfrm>
              <a:off x="4454525" y="1804988"/>
              <a:ext cx="785813" cy="642937"/>
              <a:chOff x="1289" y="582"/>
              <a:chExt cx="668" cy="668"/>
            </a:xfrm>
          </p:grpSpPr>
          <p:sp>
            <p:nvSpPr>
              <p:cNvPr id="66" name="Oval 86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67" name="Oval 87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68" name="Oval 88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69" name="Oval 89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0" name="Oval 90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" name="TextBox 18"/>
            <p:cNvSpPr txBox="1">
              <a:spLocks noChangeArrowheads="1"/>
            </p:cNvSpPr>
            <p:nvPr/>
          </p:nvSpPr>
          <p:spPr bwMode="auto">
            <a:xfrm>
              <a:off x="4571999" y="1714500"/>
              <a:ext cx="485472" cy="723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  <p:pic>
        <p:nvPicPr>
          <p:cNvPr id="7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94341" y="2132856"/>
            <a:ext cx="2585518" cy="438486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8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79"/>
    </mc:Choice>
    <mc:Fallback xmlns="">
      <p:transition spd="slow" advTm="40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화일의</a:t>
            </a:r>
            <a:r>
              <a:rPr lang="ko-KR" altLang="en-US" dirty="0"/>
              <a:t> 크기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9592" y="1371600"/>
            <a:ext cx="7920880" cy="4724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가정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블록은 레코드로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가득차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화일의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크기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개수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X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블록의 크기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개수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개수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</a:p>
          <a:p>
            <a:pPr marL="0" indent="0">
              <a:buNone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※</a:t>
            </a:r>
            <a:r>
              <a:rPr lang="en-US" altLang="ko-KR" sz="16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(blocking factor) :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하나의 블록에 들어갈 수 있는 레코드의 최대 개수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  <a:r>
              <a:rPr lang="en-US" altLang="ko-KR" sz="20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블록의 크기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크기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436096" y="3501008"/>
            <a:ext cx="3456384" cy="3240360"/>
            <a:chOff x="1187624" y="1268760"/>
            <a:chExt cx="3636144" cy="53644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24" name="직선 화살표 연결선 2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7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21" name="직선 화살표 연결선 20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8" name="직선 화살표 연결선 17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5" name="직선 화살표 연결선 14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2" name="직선 화살표 연결선 1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8" name="꺾인 연결선 27"/>
          <p:cNvCxnSpPr/>
          <p:nvPr/>
        </p:nvCxnSpPr>
        <p:spPr>
          <a:xfrm rot="5400000">
            <a:off x="2627784" y="2492896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>
            <a:off x="4610100" y="2502536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rot="16200000">
            <a:off x="4546988" y="3429000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5400000" flipH="1">
            <a:off x="1547664" y="3429000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48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571480"/>
            <a:ext cx="8458200" cy="533400"/>
          </a:xfrm>
        </p:spPr>
        <p:txBody>
          <a:bodyPr/>
          <a:lstStyle/>
          <a:p>
            <a:r>
              <a:rPr lang="ko-KR" altLang="en-US" sz="3600" dirty="0"/>
              <a:t>밀집인덱스를 사용한 접근 비용의 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14282" y="1267718"/>
            <a:ext cx="4572032" cy="3089976"/>
            <a:chOff x="1071538" y="1456632"/>
            <a:chExt cx="5510464" cy="3089976"/>
          </a:xfrm>
        </p:grpSpPr>
        <p:sp>
          <p:nvSpPr>
            <p:cNvPr id="4" name="Freeform 4"/>
            <p:cNvSpPr>
              <a:spLocks/>
            </p:cNvSpPr>
            <p:nvPr/>
          </p:nvSpPr>
          <p:spPr bwMode="gray">
            <a:xfrm>
              <a:off x="1071538" y="3714752"/>
              <a:ext cx="2019300" cy="831856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66CC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gray">
            <a:xfrm rot="10800000">
              <a:off x="4657952" y="1456632"/>
              <a:ext cx="1924050" cy="785818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66CC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1250926" y="1621986"/>
              <a:ext cx="5178462" cy="2711600"/>
            </a:xfrm>
            <a:prstGeom prst="rect">
              <a:avLst/>
            </a:prstGeom>
            <a:solidFill>
              <a:srgbClr val="0066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u="sng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데이터 파일</a:t>
              </a:r>
              <a:r>
                <a:rPr lang="en-US" altLang="ko-KR" sz="2000" u="sng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: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1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크기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R=150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블록 크기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B=512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개수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r=30000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레코드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900" dirty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u="sng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u="sng" dirty="0" err="1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화일</a:t>
              </a:r>
              <a:r>
                <a:rPr lang="en-US" altLang="ko-KR" sz="2000" u="sng" dirty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: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1050" u="sng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키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필드 크기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VSSN=9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포인터 크기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PR=7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52650" y="4071942"/>
            <a:ext cx="6991350" cy="2571768"/>
            <a:chOff x="1047750" y="3962400"/>
            <a:chExt cx="6991350" cy="1912938"/>
          </a:xfrm>
        </p:grpSpPr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1047750" y="4913313"/>
              <a:ext cx="2019300" cy="962025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 rot="10800000">
              <a:off x="6115050" y="3962400"/>
              <a:ext cx="1924050" cy="962025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gray">
            <a:xfrm>
              <a:off x="1227138" y="4151313"/>
              <a:ext cx="6629400" cy="15240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Blocking factor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는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블록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갯수는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엔트리의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크기는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Blocking factor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는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블록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갯수는</a:t>
              </a:r>
              <a:r>
                <a:rPr lang="en-US" altLang="ko-KR" sz="200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7225512" y="4728966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512/150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225512" y="4978881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30000/1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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25512" y="5229200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9+7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30652" y="5483340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512/3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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230652" y="5730978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??/4</a:t>
            </a:r>
            <a:r>
              <a:rPr lang="ko-KR" altLang="en-US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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43059" y="1229957"/>
            <a:ext cx="2585518" cy="2820829"/>
          </a:xfrm>
        </p:spPr>
      </p:pic>
      <p:sp>
        <p:nvSpPr>
          <p:cNvPr id="10" name="직사각형 9"/>
          <p:cNvSpPr/>
          <p:nvPr/>
        </p:nvSpPr>
        <p:spPr>
          <a:xfrm>
            <a:off x="5801780" y="1222923"/>
            <a:ext cx="1195916" cy="282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3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665"/>
    </mc:Choice>
    <mc:Fallback xmlns="">
      <p:transition spd="slow" advTm="59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  <p:bldP spid="40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단계 인덱스의 유형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gray">
          <a:xfrm>
            <a:off x="1025501" y="2116129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 rot="10800000">
            <a:off x="6083276" y="1568449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95364" y="1757362"/>
            <a:ext cx="6629400" cy="1125535"/>
          </a:xfrm>
          <a:prstGeom prst="rect">
            <a:avLst/>
          </a:prstGeom>
          <a:solidFill>
            <a:srgbClr val="E085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기본 인덱스</a:t>
            </a:r>
            <a:endParaRPr lang="en-US" altLang="ko-KR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7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-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키 필드에 대하여 정의함</a:t>
            </a:r>
            <a:endParaRPr lang="en-US" altLang="ko-KR" sz="18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블록 당 하나의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인덱스엔트리</a:t>
            </a:r>
            <a:endParaRPr lang="en-US" altLang="ko-KR" sz="18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1044551" y="3778257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 rot="10800000">
            <a:off x="6102326" y="3097211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1214414" y="3286124"/>
            <a:ext cx="6629400" cy="1277951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클러스터링</a:t>
            </a:r>
            <a:r>
              <a:rPr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인덱스</a:t>
            </a:r>
            <a:endParaRPr lang="en-US" altLang="ko-KR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05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non-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키 필드에 정의함</a:t>
            </a:r>
            <a:endParaRPr lang="en-US" altLang="ko-KR" sz="18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키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값당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하나의 인덱스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엔트리</a:t>
            </a:r>
            <a:endParaRPr lang="en-US" altLang="ko-KR" sz="18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endParaRPr lang="en-US" altLang="ko-KR" sz="14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gray">
          <a:xfrm>
            <a:off x="1071538" y="5500702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gray">
          <a:xfrm rot="10800000">
            <a:off x="6102326" y="481172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gray">
          <a:xfrm>
            <a:off x="1214414" y="5000636"/>
            <a:ext cx="6629400" cy="1285884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보조 인덱스</a:t>
            </a:r>
            <a:endParaRPr lang="en-US" altLang="ko-KR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1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20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순서 키가 아닌 키 필드에 대한 인덱스</a:t>
            </a:r>
            <a:endParaRPr lang="en-US" altLang="ko-KR" sz="20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88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55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476672"/>
            <a:ext cx="3925670" cy="1271587"/>
          </a:xfrm>
        </p:spPr>
        <p:txBody>
          <a:bodyPr/>
          <a:lstStyle/>
          <a:p>
            <a:r>
              <a:rPr lang="ko-KR" altLang="en-US" sz="2000" dirty="0"/>
              <a:t>다시 되돌아보자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 err="1"/>
              <a:t>순서화일의</a:t>
            </a:r>
            <a:r>
              <a:rPr lang="ko-KR" altLang="en-US" sz="2000" dirty="0"/>
              <a:t> </a:t>
            </a:r>
            <a:r>
              <a:rPr lang="en-US" altLang="ko-KR" sz="2000" dirty="0"/>
              <a:t>non-key </a:t>
            </a:r>
            <a:r>
              <a:rPr lang="ko-KR" altLang="en-US" sz="2000" dirty="0"/>
              <a:t>필드에 </a:t>
            </a:r>
            <a:br>
              <a:rPr lang="en-US" altLang="ko-KR" sz="2000" dirty="0"/>
            </a:br>
            <a:r>
              <a:rPr lang="ko-KR" altLang="en-US" sz="2000" dirty="0"/>
              <a:t>대한 인덱스</a:t>
            </a:r>
            <a:endParaRPr lang="en-US" altLang="ko-KR" sz="2000" b="1" dirty="0"/>
          </a:p>
        </p:txBody>
      </p:sp>
      <p:sp>
        <p:nvSpPr>
          <p:cNvPr id="2" name="폭발 2 1"/>
          <p:cNvSpPr/>
          <p:nvPr/>
        </p:nvSpPr>
        <p:spPr>
          <a:xfrm>
            <a:off x="107504" y="980728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문제가 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88653" y="4653136"/>
            <a:ext cx="3247244" cy="1760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검색</a:t>
            </a:r>
            <a:r>
              <a:rPr lang="en-US" altLang="ko-KR" sz="2000" dirty="0"/>
              <a:t>, </a:t>
            </a:r>
            <a:r>
              <a:rPr lang="ko-KR" altLang="en-US" sz="2000" dirty="0"/>
              <a:t>삽입</a:t>
            </a:r>
            <a:r>
              <a:rPr lang="en-US" altLang="ko-KR" sz="2000" dirty="0"/>
              <a:t>, </a:t>
            </a:r>
            <a:r>
              <a:rPr lang="ko-KR" altLang="en-US" sz="2000" dirty="0"/>
              <a:t>삭제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알고리즘을 생각해보자</a:t>
            </a:r>
          </a:p>
        </p:txBody>
      </p:sp>
    </p:spTree>
    <p:extLst>
      <p:ext uri="{BB962C8B-B14F-4D97-AF65-F5344CB8AC3E}">
        <p14:creationId xmlns:p14="http://schemas.microsoft.com/office/powerpoint/2010/main" val="1199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배열과 같은 구조로 데이터 </a:t>
              </a:r>
              <a:r>
                <a:rPr lang="ko-KR" altLang="en-US" sz="3200" dirty="0" err="1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화일을</a:t>
              </a:r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만들 수 있을까</a:t>
              </a:r>
              <a:r>
                <a:rPr lang="en-US" altLang="ko-KR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문제점은 무엇인가</a:t>
              </a:r>
              <a:r>
                <a:rPr lang="en-US" altLang="ko-KR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44208" y="357301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44208" y="364502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44208" y="371703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44208" y="378904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44208" y="386104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44208" y="393305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44208" y="400506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444208" y="407707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44208" y="414908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44208" y="422108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44208" y="429309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44208" y="436510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44208" y="443711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44208" y="450912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44208" y="458112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44208" y="465313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44208" y="472514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444208" y="479715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444208" y="486916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44208" y="494116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444208" y="501317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44208" y="508518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444208" y="515719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444208" y="522920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44208" y="530120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444208" y="537321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444208" y="544522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444208" y="551723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444208" y="558924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444208" y="566124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9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연결리스트 구조로 데이터 </a:t>
              </a:r>
              <a:r>
                <a:rPr lang="ko-KR" altLang="en-US" sz="3200" dirty="0" err="1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화일을</a:t>
              </a:r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만들 수 있을까</a:t>
              </a:r>
              <a:r>
                <a:rPr lang="en-US" altLang="ko-KR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문제점은 무엇인가</a:t>
              </a:r>
              <a:r>
                <a:rPr lang="en-US" altLang="ko-KR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20272" y="3501008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>
            <a:off x="7236296" y="3546727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020272" y="3657999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7236296" y="3703718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20272" y="3814990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2"/>
          </p:cNvCxnSpPr>
          <p:nvPr/>
        </p:nvCxnSpPr>
        <p:spPr>
          <a:xfrm>
            <a:off x="7236296" y="3860709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20272" y="3971981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>
            <a:off x="7236296" y="4017700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020272" y="4128972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>
            <a:off x="7236296" y="4174691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020272" y="4285963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2"/>
          </p:cNvCxnSpPr>
          <p:nvPr/>
        </p:nvCxnSpPr>
        <p:spPr>
          <a:xfrm>
            <a:off x="7236296" y="4331682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20272" y="4442954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</p:cNvCxnSpPr>
          <p:nvPr/>
        </p:nvCxnSpPr>
        <p:spPr>
          <a:xfrm>
            <a:off x="7236296" y="4488673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020272" y="4599945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3" idx="2"/>
          </p:cNvCxnSpPr>
          <p:nvPr/>
        </p:nvCxnSpPr>
        <p:spPr>
          <a:xfrm>
            <a:off x="7236296" y="4645664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020272" y="4756936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</p:cNvCxnSpPr>
          <p:nvPr/>
        </p:nvCxnSpPr>
        <p:spPr>
          <a:xfrm>
            <a:off x="7236296" y="4802655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20272" y="4913927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2"/>
          </p:cNvCxnSpPr>
          <p:nvPr/>
        </p:nvCxnSpPr>
        <p:spPr>
          <a:xfrm>
            <a:off x="7236296" y="4959646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020272" y="5070918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2"/>
          </p:cNvCxnSpPr>
          <p:nvPr/>
        </p:nvCxnSpPr>
        <p:spPr>
          <a:xfrm>
            <a:off x="7236296" y="5116637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020272" y="5227909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2"/>
          </p:cNvCxnSpPr>
          <p:nvPr/>
        </p:nvCxnSpPr>
        <p:spPr>
          <a:xfrm>
            <a:off x="7236296" y="5273628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020272" y="5384900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2"/>
          </p:cNvCxnSpPr>
          <p:nvPr/>
        </p:nvCxnSpPr>
        <p:spPr>
          <a:xfrm>
            <a:off x="7236296" y="5430619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020272" y="5541891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2"/>
          </p:cNvCxnSpPr>
          <p:nvPr/>
        </p:nvCxnSpPr>
        <p:spPr>
          <a:xfrm>
            <a:off x="7236296" y="5587610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020272" y="5698882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>
            <a:off x="7236296" y="5744601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9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배열과 연결리스트의 단점을 보완할 수 있는 새로운 자료구조를 생각해보자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2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90" y="1340768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데이터 화일의 구조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31640" y="1669740"/>
            <a:ext cx="702082" cy="679140"/>
            <a:chOff x="2285742" y="1669740"/>
            <a:chExt cx="702082" cy="679140"/>
          </a:xfrm>
        </p:grpSpPr>
        <p:sp>
          <p:nvSpPr>
            <p:cNvPr id="6" name="왼쪽 중괄호 5"/>
            <p:cNvSpPr/>
            <p:nvPr/>
          </p:nvSpPr>
          <p:spPr>
            <a:xfrm>
              <a:off x="2843808" y="1669740"/>
              <a:ext cx="144016" cy="67914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5742" y="184003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블록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546" y="2114999"/>
            <a:ext cx="2847198" cy="3978297"/>
            <a:chOff x="6155648" y="2114999"/>
            <a:chExt cx="2847198" cy="3978297"/>
          </a:xfrm>
        </p:grpSpPr>
        <p:grpSp>
          <p:nvGrpSpPr>
            <p:cNvPr id="57" name="그룹 56"/>
            <p:cNvGrpSpPr/>
            <p:nvPr/>
          </p:nvGrpSpPr>
          <p:grpSpPr>
            <a:xfrm>
              <a:off x="6155648" y="2204864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6306274" y="2114999"/>
              <a:ext cx="2696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여러 블록은 연결리스트로 관리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01546" y="1568115"/>
            <a:ext cx="329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블록 내에서 레코드는 배열형태로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08104" y="2754778"/>
            <a:ext cx="3051800" cy="1152128"/>
          </a:xfrm>
          <a:prstGeom prst="rect">
            <a:avLst/>
          </a:prstGeom>
          <a:solidFill>
            <a:srgbClr val="FFFFCC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문제가 해결되었는가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레코드의 추가 삽입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하드디스크 액세스 횟수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508104" y="4017330"/>
            <a:ext cx="3051800" cy="768462"/>
          </a:xfrm>
          <a:prstGeom prst="rect">
            <a:avLst/>
          </a:prstGeom>
          <a:solidFill>
            <a:srgbClr val="FFFFCC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블록의 크기는 어느 정도가 적당한가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1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|89.7|92|119.9|73.8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|147.8|23.4|6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|147.8|23.4|6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4.9|18.7|12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3|71.4|96.6|6.3|62.1|79.5|2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|89.7|92|119.9|73.8|44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4.3|38.7|37.9|38.1|4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|11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3.6|17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100.3|7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27.6|4|4.1|72.5|89.1|112.7|9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21.8|56.9|8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7.9|72.5|55.5|81.3|119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5.1|135.7|36.3|55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63.5|16.8|114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1.9|47.5|70.5|61.1|35.2|9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7|27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5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|4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9.5|27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|1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.6|1.3|1|45.8|1.1|0.8|0.5|6.5|10.2|0.6|0.6|66.7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24741</TotalTime>
  <Words>2825</Words>
  <Application>Microsoft Office PowerPoint</Application>
  <PresentationFormat>화면 슬라이드 쇼(4:3)</PresentationFormat>
  <Paragraphs>1196</Paragraphs>
  <Slides>55</Slides>
  <Notes>51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HY견고딕</vt:lpstr>
      <vt:lpstr>HY견명조</vt:lpstr>
      <vt:lpstr>HY그래픽M</vt:lpstr>
      <vt:lpstr>HY동녘B</vt:lpstr>
      <vt:lpstr>HY동녘M</vt:lpstr>
      <vt:lpstr>HY울릉도M</vt:lpstr>
      <vt:lpstr>MD솔체</vt:lpstr>
      <vt:lpstr>굴림</vt:lpstr>
      <vt:lpstr>돋움</vt:lpstr>
      <vt:lpstr>Arial</vt:lpstr>
      <vt:lpstr>Tahoma</vt:lpstr>
      <vt:lpstr>Wingdings</vt:lpstr>
      <vt:lpstr>인터넷 세상</vt:lpstr>
      <vt:lpstr>Databases 화일의 인덱스 구조</vt:lpstr>
      <vt:lpstr>PowerPoint 프레젠테이션</vt:lpstr>
      <vt:lpstr>PowerPoint 프레젠테이션</vt:lpstr>
      <vt:lpstr>레코드의 특징</vt:lpstr>
      <vt:lpstr>기억을 되살려 봅시다.</vt:lpstr>
      <vt:lpstr>생각해 봅시다.</vt:lpstr>
      <vt:lpstr>생각해 봅시다.</vt:lpstr>
      <vt:lpstr>생각해 봅시다.</vt:lpstr>
      <vt:lpstr>PowerPoint 프레젠테이션</vt:lpstr>
      <vt:lpstr>생각해 봅시다.</vt:lpstr>
      <vt:lpstr>기억나시나요?</vt:lpstr>
      <vt:lpstr>PowerPoint 프레젠테이션</vt:lpstr>
      <vt:lpstr>생각해 봅시다.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생각해봅시다</vt:lpstr>
      <vt:lpstr>PowerPoint 프레젠테이션</vt:lpstr>
      <vt:lpstr>PowerPoint 프레젠테이션</vt:lpstr>
      <vt:lpstr>정리해봅시다</vt:lpstr>
      <vt:lpstr>PowerPoint 프레젠테이션</vt:lpstr>
      <vt:lpstr>PowerPoint 프레젠테이션</vt:lpstr>
      <vt:lpstr>PowerPoint 프레젠테이션</vt:lpstr>
      <vt:lpstr>PowerPoint 프레젠테이션</vt:lpstr>
      <vt:lpstr>삽입, 삭제 정리해봅시다</vt:lpstr>
      <vt:lpstr>인덱스란?</vt:lpstr>
      <vt:lpstr>인덱스 엔트리</vt:lpstr>
      <vt:lpstr>일반적인 인덱스 구조</vt:lpstr>
      <vt:lpstr>일반적인 인덱스 구조</vt:lpstr>
      <vt:lpstr>일반적인 인덱스 구조</vt:lpstr>
      <vt:lpstr>일반적인 인덱스 구조</vt:lpstr>
      <vt:lpstr>PowerPoint 프레젠테이션</vt:lpstr>
      <vt:lpstr>PowerPoint 프레젠테이션</vt:lpstr>
      <vt:lpstr>PowerPoint 프레젠테이션</vt:lpstr>
      <vt:lpstr>순서화일의  순서키 필드에 대한 기본 인덱스</vt:lpstr>
      <vt:lpstr>PowerPoint 프레젠테이션</vt:lpstr>
      <vt:lpstr>PowerPoint 프레젠테이션</vt:lpstr>
      <vt:lpstr>PowerPoint 프레젠테이션</vt:lpstr>
      <vt:lpstr>PowerPoint 프레젠테이션</vt:lpstr>
      <vt:lpstr>순서화일의 순서키 필드에 대한 기본 인덱스</vt:lpstr>
      <vt:lpstr>순서화일의 순서키 필드에 대한 기본 인덱스</vt:lpstr>
      <vt:lpstr>순서화일의 순서키 필드에 대한 기본 인덱스</vt:lpstr>
      <vt:lpstr>순서화일의 순서키 필드에 대한 기본 인덱스</vt:lpstr>
      <vt:lpstr>인덱스의 종류</vt:lpstr>
      <vt:lpstr>화일의 크기와 성능</vt:lpstr>
      <vt:lpstr>화일의 크기 계산</vt:lpstr>
      <vt:lpstr>밀집인덱스를 사용한 접근 비용의 예</vt:lpstr>
      <vt:lpstr>단일 단계 인덱스의 유형</vt:lpstr>
      <vt:lpstr>다시 되돌아보자. 순서화일의 non-key 필드에  대한 인덱스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yun sunju</cp:lastModifiedBy>
  <cp:revision>191</cp:revision>
  <dcterms:created xsi:type="dcterms:W3CDTF">2007-03-04T09:35:15Z</dcterms:created>
  <dcterms:modified xsi:type="dcterms:W3CDTF">2021-10-08T00:36:56Z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